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6" r:id="rId2"/>
    <p:sldId id="257" r:id="rId3"/>
    <p:sldId id="258" r:id="rId4"/>
    <p:sldId id="259" r:id="rId5"/>
    <p:sldId id="318" r:id="rId6"/>
    <p:sldId id="260" r:id="rId7"/>
    <p:sldId id="322" r:id="rId8"/>
    <p:sldId id="320" r:id="rId9"/>
    <p:sldId id="321" r:id="rId10"/>
    <p:sldId id="324" r:id="rId11"/>
    <p:sldId id="323" r:id="rId12"/>
    <p:sldId id="325" r:id="rId13"/>
    <p:sldId id="263" r:id="rId14"/>
    <p:sldId id="319" r:id="rId15"/>
    <p:sldId id="261" r:id="rId16"/>
    <p:sldId id="303" r:id="rId17"/>
    <p:sldId id="299" r:id="rId18"/>
    <p:sldId id="281" r:id="rId19"/>
    <p:sldId id="283" r:id="rId20"/>
    <p:sldId id="262" r:id="rId21"/>
    <p:sldId id="301" r:id="rId22"/>
    <p:sldId id="264" r:id="rId23"/>
    <p:sldId id="277" r:id="rId24"/>
    <p:sldId id="278" r:id="rId25"/>
    <p:sldId id="276" r:id="rId26"/>
    <p:sldId id="310" r:id="rId27"/>
    <p:sldId id="326" r:id="rId28"/>
    <p:sldId id="269" r:id="rId29"/>
    <p:sldId id="273" r:id="rId30"/>
    <p:sldId id="312" r:id="rId31"/>
    <p:sldId id="270" r:id="rId32"/>
    <p:sldId id="268" r:id="rId33"/>
    <p:sldId id="311" r:id="rId34"/>
    <p:sldId id="302" r:id="rId35"/>
    <p:sldId id="280" r:id="rId36"/>
    <p:sldId id="266" r:id="rId37"/>
    <p:sldId id="287" r:id="rId38"/>
    <p:sldId id="290" r:id="rId39"/>
    <p:sldId id="315" r:id="rId40"/>
    <p:sldId id="289" r:id="rId41"/>
    <p:sldId id="296" r:id="rId42"/>
    <p:sldId id="305" r:id="rId43"/>
    <p:sldId id="295" r:id="rId44"/>
    <p:sldId id="309" r:id="rId45"/>
    <p:sldId id="308" r:id="rId46"/>
    <p:sldId id="291" r:id="rId47"/>
    <p:sldId id="292" r:id="rId48"/>
    <p:sldId id="294" r:id="rId49"/>
    <p:sldId id="293" r:id="rId50"/>
    <p:sldId id="317" r:id="rId51"/>
    <p:sldId id="316"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15" autoAdjust="0"/>
    <p:restoredTop sz="86369" autoAdjust="0"/>
  </p:normalViewPr>
  <p:slideViewPr>
    <p:cSldViewPr>
      <p:cViewPr varScale="1">
        <p:scale>
          <a:sx n="64" d="100"/>
          <a:sy n="64" d="100"/>
        </p:scale>
        <p:origin x="924" y="72"/>
      </p:cViewPr>
      <p:guideLst>
        <p:guide orient="horz" pos="2160"/>
        <p:guide pos="2880"/>
      </p:guideLst>
    </p:cSldViewPr>
  </p:slideViewPr>
  <p:outlineViewPr>
    <p:cViewPr>
      <p:scale>
        <a:sx n="33" d="100"/>
        <a:sy n="33" d="100"/>
      </p:scale>
      <p:origin x="0" y="-168"/>
    </p:cViewPr>
  </p:outlineViewPr>
  <p:notesTextViewPr>
    <p:cViewPr>
      <p:scale>
        <a:sx n="1" d="1"/>
        <a:sy n="1" d="1"/>
      </p:scale>
      <p:origin x="0" y="0"/>
    </p:cViewPr>
  </p:notesTextViewPr>
  <p:sorterViewPr>
    <p:cViewPr varScale="1">
      <p:scale>
        <a:sx n="1" d="1"/>
        <a:sy n="1" d="1"/>
      </p:scale>
      <p:origin x="0" y="-138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A5011E-E8D2-4098-A40F-78F273A663FA}" type="datetimeFigureOut">
              <a:rPr lang="en-US" smtClean="0"/>
              <a:t>9/27/2017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344F46-2E1B-492C-AE0F-72BD27287C79}" type="slidenum">
              <a:rPr lang="en-US" smtClean="0"/>
              <a:t>‹#›</a:t>
            </a:fld>
            <a:endParaRPr lang="en-US"/>
          </a:p>
        </p:txBody>
      </p:sp>
    </p:spTree>
    <p:extLst>
      <p:ext uri="{BB962C8B-B14F-4D97-AF65-F5344CB8AC3E}">
        <p14:creationId xmlns:p14="http://schemas.microsoft.com/office/powerpoint/2010/main" val="614688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344F46-2E1B-492C-AE0F-72BD27287C79}" type="slidenum">
              <a:rPr lang="en-US" smtClean="0"/>
              <a:t>6</a:t>
            </a:fld>
            <a:endParaRPr lang="en-US"/>
          </a:p>
        </p:txBody>
      </p:sp>
    </p:spTree>
    <p:extLst>
      <p:ext uri="{BB962C8B-B14F-4D97-AF65-F5344CB8AC3E}">
        <p14:creationId xmlns:p14="http://schemas.microsoft.com/office/powerpoint/2010/main" val="2151779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Needle is pushed through skin and tissues.</a:t>
            </a:r>
            <a:r>
              <a:rPr lang="en-US" baseline="0" dirty="0" smtClean="0"/>
              <a:t>  </a:t>
            </a:r>
            <a:r>
              <a:rPr lang="en-US" dirty="0" smtClean="0"/>
              <a:t>Total healing can take up to a year</a:t>
            </a:r>
          </a:p>
        </p:txBody>
      </p:sp>
      <p:sp>
        <p:nvSpPr>
          <p:cNvPr id="4" name="Slide Number Placeholder 3"/>
          <p:cNvSpPr>
            <a:spLocks noGrp="1"/>
          </p:cNvSpPr>
          <p:nvPr>
            <p:ph type="sldNum" sz="quarter" idx="10"/>
          </p:nvPr>
        </p:nvSpPr>
        <p:spPr/>
        <p:txBody>
          <a:bodyPr/>
          <a:lstStyle/>
          <a:p>
            <a:fld id="{15344F46-2E1B-492C-AE0F-72BD27287C79}" type="slidenum">
              <a:rPr lang="en-US" smtClean="0"/>
              <a:t>31</a:t>
            </a:fld>
            <a:endParaRPr lang="en-US"/>
          </a:p>
        </p:txBody>
      </p:sp>
    </p:spTree>
    <p:extLst>
      <p:ext uri="{BB962C8B-B14F-4D97-AF65-F5344CB8AC3E}">
        <p14:creationId xmlns:p14="http://schemas.microsoft.com/office/powerpoint/2010/main" val="2111857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344F46-2E1B-492C-AE0F-72BD27287C79}" type="slidenum">
              <a:rPr lang="en-US" smtClean="0"/>
              <a:t>42</a:t>
            </a:fld>
            <a:endParaRPr lang="en-US"/>
          </a:p>
        </p:txBody>
      </p:sp>
    </p:spTree>
    <p:extLst>
      <p:ext uri="{BB962C8B-B14F-4D97-AF65-F5344CB8AC3E}">
        <p14:creationId xmlns:p14="http://schemas.microsoft.com/office/powerpoint/2010/main" val="2477983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was thought</a:t>
            </a:r>
            <a:r>
              <a:rPr lang="en-US" baseline="0" dirty="0" smtClean="0"/>
              <a:t> that water moved into the skin, now researchers think that it is a response from the autonomic nervous system. </a:t>
            </a:r>
          </a:p>
          <a:p>
            <a:r>
              <a:rPr lang="en-US" baseline="0" dirty="0" smtClean="0"/>
              <a:t>The water is trapped between the two layers and has not where to go. http://health.howstuffworks.com/skin-care/information/anatomy/skin-wrinkly-in-water.htm </a:t>
            </a:r>
            <a:endParaRPr lang="en-US" dirty="0"/>
          </a:p>
        </p:txBody>
      </p:sp>
      <p:sp>
        <p:nvSpPr>
          <p:cNvPr id="4" name="Slide Number Placeholder 3"/>
          <p:cNvSpPr>
            <a:spLocks noGrp="1"/>
          </p:cNvSpPr>
          <p:nvPr>
            <p:ph type="sldNum" sz="quarter" idx="10"/>
          </p:nvPr>
        </p:nvSpPr>
        <p:spPr/>
        <p:txBody>
          <a:bodyPr/>
          <a:lstStyle/>
          <a:p>
            <a:fld id="{15344F46-2E1B-492C-AE0F-72BD27287C79}" type="slidenum">
              <a:rPr lang="en-US" smtClean="0"/>
              <a:t>45</a:t>
            </a:fld>
            <a:endParaRPr lang="en-US"/>
          </a:p>
        </p:txBody>
      </p:sp>
    </p:spTree>
    <p:extLst>
      <p:ext uri="{BB962C8B-B14F-4D97-AF65-F5344CB8AC3E}">
        <p14:creationId xmlns:p14="http://schemas.microsoft.com/office/powerpoint/2010/main" val="1910738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Cells</a:t>
            </a:r>
            <a:r>
              <a:rPr lang="en-US" baseline="0" dirty="0" smtClean="0"/>
              <a:t> can be columnar or cuboidal</a:t>
            </a:r>
          </a:p>
          <a:p>
            <a:r>
              <a:rPr lang="en-US" baseline="0" dirty="0" smtClean="0"/>
              <a:t>Which layer of the epidermis would act as a layer of stem cells? Why?</a:t>
            </a:r>
          </a:p>
          <a:p>
            <a:r>
              <a:rPr lang="en-US" baseline="0" dirty="0" smtClean="0"/>
              <a:t>Some question that deals with the cells being close to the blood supply. </a:t>
            </a:r>
            <a:endParaRPr lang="en-US" dirty="0"/>
          </a:p>
        </p:txBody>
      </p:sp>
      <p:sp>
        <p:nvSpPr>
          <p:cNvPr id="4" name="Slide Number Placeholder 3"/>
          <p:cNvSpPr>
            <a:spLocks noGrp="1"/>
          </p:cNvSpPr>
          <p:nvPr>
            <p:ph type="sldNum" sz="quarter" idx="10"/>
          </p:nvPr>
        </p:nvSpPr>
        <p:spPr/>
        <p:txBody>
          <a:bodyPr/>
          <a:lstStyle/>
          <a:p>
            <a:fld id="{15344F46-2E1B-492C-AE0F-72BD27287C79}" type="slidenum">
              <a:rPr lang="en-US" smtClean="0"/>
              <a:t>9</a:t>
            </a:fld>
            <a:endParaRPr lang="en-US"/>
          </a:p>
        </p:txBody>
      </p:sp>
    </p:spTree>
    <p:extLst>
      <p:ext uri="{BB962C8B-B14F-4D97-AF65-F5344CB8AC3E}">
        <p14:creationId xmlns:p14="http://schemas.microsoft.com/office/powerpoint/2010/main" val="3662283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why the stratum </a:t>
            </a:r>
            <a:r>
              <a:rPr lang="en-US" dirty="0" err="1" smtClean="0"/>
              <a:t>corneum</a:t>
            </a:r>
            <a:r>
              <a:rPr lang="en-US" dirty="0" smtClean="0"/>
              <a:t> is used as a protective layer. Stratum </a:t>
            </a:r>
            <a:r>
              <a:rPr lang="en-US" dirty="0" err="1" smtClean="0"/>
              <a:t>corneum</a:t>
            </a:r>
            <a:endParaRPr lang="en-US" dirty="0" smtClean="0"/>
          </a:p>
          <a:p>
            <a:r>
              <a:rPr lang="en-US" dirty="0" smtClean="0"/>
              <a:t>Stratified</a:t>
            </a:r>
            <a:r>
              <a:rPr lang="en-US" baseline="0" dirty="0" smtClean="0"/>
              <a:t> squamous epithelial cells</a:t>
            </a:r>
            <a:endParaRPr lang="en-US" dirty="0"/>
          </a:p>
        </p:txBody>
      </p:sp>
      <p:sp>
        <p:nvSpPr>
          <p:cNvPr id="4" name="Slide Number Placeholder 3"/>
          <p:cNvSpPr>
            <a:spLocks noGrp="1"/>
          </p:cNvSpPr>
          <p:nvPr>
            <p:ph type="sldNum" sz="quarter" idx="10"/>
          </p:nvPr>
        </p:nvSpPr>
        <p:spPr/>
        <p:txBody>
          <a:bodyPr/>
          <a:lstStyle/>
          <a:p>
            <a:fld id="{15344F46-2E1B-492C-AE0F-72BD27287C79}" type="slidenum">
              <a:rPr lang="en-US" smtClean="0"/>
              <a:t>12</a:t>
            </a:fld>
            <a:endParaRPr lang="en-US"/>
          </a:p>
        </p:txBody>
      </p:sp>
    </p:spTree>
    <p:extLst>
      <p:ext uri="{BB962C8B-B14F-4D97-AF65-F5344CB8AC3E}">
        <p14:creationId xmlns:p14="http://schemas.microsoft.com/office/powerpoint/2010/main" val="3259239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Thick</a:t>
            </a:r>
            <a:r>
              <a:rPr lang="en-US" baseline="0" dirty="0" smtClean="0"/>
              <a:t> skin has five layers and think skin has four. We have six layers of skin if you do not include the hypodermis</a:t>
            </a:r>
            <a:endParaRPr lang="en-US" dirty="0"/>
          </a:p>
        </p:txBody>
      </p:sp>
      <p:sp>
        <p:nvSpPr>
          <p:cNvPr id="4" name="Slide Number Placeholder 3"/>
          <p:cNvSpPr>
            <a:spLocks noGrp="1"/>
          </p:cNvSpPr>
          <p:nvPr>
            <p:ph type="sldNum" sz="quarter" idx="10"/>
          </p:nvPr>
        </p:nvSpPr>
        <p:spPr/>
        <p:txBody>
          <a:bodyPr/>
          <a:lstStyle/>
          <a:p>
            <a:fld id="{15344F46-2E1B-492C-AE0F-72BD27287C79}" type="slidenum">
              <a:rPr lang="en-US" smtClean="0"/>
              <a:t>13</a:t>
            </a:fld>
            <a:endParaRPr lang="en-US"/>
          </a:p>
        </p:txBody>
      </p:sp>
    </p:spTree>
    <p:extLst>
      <p:ext uri="{BB962C8B-B14F-4D97-AF65-F5344CB8AC3E}">
        <p14:creationId xmlns:p14="http://schemas.microsoft.com/office/powerpoint/2010/main" val="1390833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344F46-2E1B-492C-AE0F-72BD27287C79}" type="slidenum">
              <a:rPr lang="en-US" smtClean="0"/>
              <a:t>18</a:t>
            </a:fld>
            <a:endParaRPr lang="en-US"/>
          </a:p>
        </p:txBody>
      </p:sp>
    </p:spTree>
    <p:extLst>
      <p:ext uri="{BB962C8B-B14F-4D97-AF65-F5344CB8AC3E}">
        <p14:creationId xmlns:p14="http://schemas.microsoft.com/office/powerpoint/2010/main" val="4128410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Increased</a:t>
            </a:r>
            <a:r>
              <a:rPr lang="en-US" baseline="0" dirty="0" smtClean="0"/>
              <a:t> exposure leads to an increase in the production of melanin which leads to the darkening of the skin.</a:t>
            </a:r>
            <a:endParaRPr lang="en-US" dirty="0"/>
          </a:p>
        </p:txBody>
      </p:sp>
      <p:sp>
        <p:nvSpPr>
          <p:cNvPr id="4" name="Slide Number Placeholder 3"/>
          <p:cNvSpPr>
            <a:spLocks noGrp="1"/>
          </p:cNvSpPr>
          <p:nvPr>
            <p:ph type="sldNum" sz="quarter" idx="10"/>
          </p:nvPr>
        </p:nvSpPr>
        <p:spPr/>
        <p:txBody>
          <a:bodyPr/>
          <a:lstStyle/>
          <a:p>
            <a:fld id="{15344F46-2E1B-492C-AE0F-72BD27287C79}" type="slidenum">
              <a:rPr lang="en-US" smtClean="0"/>
              <a:t>20</a:t>
            </a:fld>
            <a:endParaRPr lang="en-US"/>
          </a:p>
        </p:txBody>
      </p:sp>
    </p:spTree>
    <p:extLst>
      <p:ext uri="{BB962C8B-B14F-4D97-AF65-F5344CB8AC3E}">
        <p14:creationId xmlns:p14="http://schemas.microsoft.com/office/powerpoint/2010/main" val="3025560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344F46-2E1B-492C-AE0F-72BD27287C79}" type="slidenum">
              <a:rPr lang="en-US" smtClean="0"/>
              <a:t>25</a:t>
            </a:fld>
            <a:endParaRPr lang="en-US"/>
          </a:p>
        </p:txBody>
      </p:sp>
    </p:spTree>
    <p:extLst>
      <p:ext uri="{BB962C8B-B14F-4D97-AF65-F5344CB8AC3E}">
        <p14:creationId xmlns:p14="http://schemas.microsoft.com/office/powerpoint/2010/main" val="1904683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Adults: treatment is dependent on cause,</a:t>
            </a:r>
            <a:r>
              <a:rPr lang="en-US" baseline="0" dirty="0" smtClean="0"/>
              <a:t> </a:t>
            </a:r>
            <a:r>
              <a:rPr lang="en-US" baseline="0" dirty="0" err="1" smtClean="0"/>
              <a:t>coud</a:t>
            </a:r>
            <a:r>
              <a:rPr lang="en-US" baseline="0" dirty="0" smtClean="0"/>
              <a:t> be: meds, supportive care, blood transfusion, surgery</a:t>
            </a:r>
            <a:endParaRPr lang="en-US" dirty="0" smtClean="0"/>
          </a:p>
          <a:p>
            <a:r>
              <a:rPr lang="en-US" dirty="0" smtClean="0"/>
              <a:t>The light allows for increased</a:t>
            </a:r>
            <a:r>
              <a:rPr lang="en-US" baseline="0" dirty="0" smtClean="0"/>
              <a:t> excretion of bilirubin in urine or stool. The shape of the bilirubin molecule is changed to allow for this. </a:t>
            </a:r>
            <a:endParaRPr lang="en-US" dirty="0"/>
          </a:p>
        </p:txBody>
      </p:sp>
      <p:sp>
        <p:nvSpPr>
          <p:cNvPr id="4" name="Slide Number Placeholder 3"/>
          <p:cNvSpPr>
            <a:spLocks noGrp="1"/>
          </p:cNvSpPr>
          <p:nvPr>
            <p:ph type="sldNum" sz="quarter" idx="10"/>
          </p:nvPr>
        </p:nvSpPr>
        <p:spPr/>
        <p:txBody>
          <a:bodyPr/>
          <a:lstStyle/>
          <a:p>
            <a:fld id="{15344F46-2E1B-492C-AE0F-72BD27287C79}" type="slidenum">
              <a:rPr lang="en-US" smtClean="0"/>
              <a:t>26</a:t>
            </a:fld>
            <a:endParaRPr lang="en-US"/>
          </a:p>
        </p:txBody>
      </p:sp>
    </p:spTree>
    <p:extLst>
      <p:ext uri="{BB962C8B-B14F-4D97-AF65-F5344CB8AC3E}">
        <p14:creationId xmlns:p14="http://schemas.microsoft.com/office/powerpoint/2010/main" val="1096649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Ink is injected into the dermis.</a:t>
            </a:r>
            <a:r>
              <a:rPr lang="en-US" baseline="0" dirty="0" smtClean="0"/>
              <a:t>  </a:t>
            </a:r>
            <a:r>
              <a:rPr lang="en-US" dirty="0" smtClean="0"/>
              <a:t>Can fade over time due to exposure to sun, improper healing, etc.</a:t>
            </a:r>
            <a:r>
              <a:rPr lang="en-US" baseline="0" dirty="0" smtClean="0"/>
              <a:t>  </a:t>
            </a:r>
            <a:r>
              <a:rPr lang="en-US" dirty="0" smtClean="0"/>
              <a:t>How are they removed? </a:t>
            </a:r>
          </a:p>
          <a:p>
            <a:endParaRPr lang="en-US" dirty="0"/>
          </a:p>
        </p:txBody>
      </p:sp>
      <p:sp>
        <p:nvSpPr>
          <p:cNvPr id="4" name="Slide Number Placeholder 3"/>
          <p:cNvSpPr>
            <a:spLocks noGrp="1"/>
          </p:cNvSpPr>
          <p:nvPr>
            <p:ph type="sldNum" sz="quarter" idx="10"/>
          </p:nvPr>
        </p:nvSpPr>
        <p:spPr/>
        <p:txBody>
          <a:bodyPr/>
          <a:lstStyle/>
          <a:p>
            <a:fld id="{15344F46-2E1B-492C-AE0F-72BD27287C79}" type="slidenum">
              <a:rPr lang="en-US" smtClean="0"/>
              <a:t>28</a:t>
            </a:fld>
            <a:endParaRPr lang="en-US"/>
          </a:p>
        </p:txBody>
      </p:sp>
    </p:spTree>
    <p:extLst>
      <p:ext uri="{BB962C8B-B14F-4D97-AF65-F5344CB8AC3E}">
        <p14:creationId xmlns:p14="http://schemas.microsoft.com/office/powerpoint/2010/main" val="883224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6EF2C842-4B1F-4F43-979F-5406FA3DB04E}" type="datetimeFigureOut">
              <a:rPr lang="en-US" smtClean="0"/>
              <a:t>9/27/2017</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A50BDA83-1D87-452D-819F-DBC0F1C71D7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F2C842-4B1F-4F43-979F-5406FA3DB04E}"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BDA83-1D87-452D-819F-DBC0F1C71D7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6EF2C842-4B1F-4F43-979F-5406FA3DB04E}" type="datetimeFigureOut">
              <a:rPr lang="en-US" smtClean="0"/>
              <a:t>9/27/2017</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A50BDA83-1D87-452D-819F-DBC0F1C71D7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F2C842-4B1F-4F43-979F-5406FA3DB04E}"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BDA83-1D87-452D-819F-DBC0F1C71D7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6EF2C842-4B1F-4F43-979F-5406FA3DB04E}" type="datetimeFigureOut">
              <a:rPr lang="en-US" smtClean="0"/>
              <a:t>9/27/2017</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A50BDA83-1D87-452D-819F-DBC0F1C71D7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EF2C842-4B1F-4F43-979F-5406FA3DB04E}" type="datetimeFigureOut">
              <a:rPr lang="en-US" smtClean="0"/>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BDA83-1D87-452D-819F-DBC0F1C71D7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EF2C842-4B1F-4F43-979F-5406FA3DB04E}" type="datetimeFigureOut">
              <a:rPr lang="en-US" smtClean="0"/>
              <a:t>9/27/2017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0BDA83-1D87-452D-819F-DBC0F1C71D7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EF2C842-4B1F-4F43-979F-5406FA3DB04E}" type="datetimeFigureOut">
              <a:rPr lang="en-US" smtClean="0"/>
              <a:t>9/27/2017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0BDA83-1D87-452D-819F-DBC0F1C71D7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6EF2C842-4B1F-4F43-979F-5406FA3DB04E}" type="datetimeFigureOut">
              <a:rPr lang="en-US" smtClean="0"/>
              <a:t>9/27/2017</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A50BDA83-1D87-452D-819F-DBC0F1C71D7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EF2C842-4B1F-4F43-979F-5406FA3DB04E}" type="datetimeFigureOut">
              <a:rPr lang="en-US" smtClean="0"/>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BDA83-1D87-452D-819F-DBC0F1C71D7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p>
            <a:fld id="{6EF2C842-4B1F-4F43-979F-5406FA3DB04E}" type="datetimeFigureOut">
              <a:rPr lang="en-US" smtClean="0"/>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BDA83-1D87-452D-819F-DBC0F1C71D79}"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6EF2C842-4B1F-4F43-979F-5406FA3DB04E}" type="datetimeFigureOut">
              <a:rPr lang="en-US" smtClean="0"/>
              <a:t>9/27/2017</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A50BDA83-1D87-452D-819F-DBC0F1C71D7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www.youtube.com/watch?v=DMuBif1mJz0" TargetMode="External"/><Relationship Id="rId4" Type="http://schemas.openxmlformats.org/officeDocument/2006/relationships/image" Target="../media/image31.jpg"/></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www.youtube.com/watch?v=hEJ2KnrOxS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jpg"/><Relationship Id="rId4" Type="http://schemas.openxmlformats.org/officeDocument/2006/relationships/image" Target="../media/image3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iVf4uquOyXw" TargetMode="External"/><Relationship Id="rId2" Type="http://schemas.openxmlformats.org/officeDocument/2006/relationships/hyperlink" Target="http://www.youtube.com/watch?v=nfRsBijqS4E&amp;oref=http://www.youtube.com/watch?v%3DnfRsBijqS4E&amp;has_verified=1" TargetMode="External"/><Relationship Id="rId1" Type="http://schemas.openxmlformats.org/officeDocument/2006/relationships/slideLayout" Target="../slideLayouts/slideLayout2.xml"/><Relationship Id="rId4" Type="http://schemas.openxmlformats.org/officeDocument/2006/relationships/hyperlink" Target="https://www.youtube.com/watch?v=sFAcgWOH2Mg"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17n2zSXPwuc" TargetMode="External"/><Relationship Id="rId2" Type="http://schemas.openxmlformats.org/officeDocument/2006/relationships/hyperlink" Target="https://www.youtube.com/watch?v=XGyYuz1aMGU"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4.xml"/><Relationship Id="rId5" Type="http://schemas.openxmlformats.org/officeDocument/2006/relationships/hyperlink" Target="http://www.youtube.com/watch?v=ahihGKZC5Kk" TargetMode="External"/><Relationship Id="rId4" Type="http://schemas.openxmlformats.org/officeDocument/2006/relationships/hyperlink" Target="http://www.youtube.com/watch?v=4iJVWMR4Uq0&amp;list=PL6SJY8-nLqZousdoE53-Al4O_XAOR9CjA"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hyperlink" Target="http://www.youtube.com/watch?v=CNQ_uW66LfU"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4.xml"/><Relationship Id="rId4" Type="http://schemas.openxmlformats.org/officeDocument/2006/relationships/image" Target="../media/image47.jpeg"/></Relationships>
</file>

<file path=ppt/slides/_rels/slide3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2.xml"/><Relationship Id="rId4" Type="http://schemas.openxmlformats.org/officeDocument/2006/relationships/image" Target="../media/image50.JP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www.youtube.com/watch?v=7ZYrw2fYk8U&amp;oref=http://www.youtube.com/watch?v%3D7ZYrw2fYk8U&amp;has_verified=1" TargetMode="Externa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www.youtube.com/watch?v=7gA_a9FXIBo"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Integumentary System</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77282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784" y="228600"/>
            <a:ext cx="7242048" cy="777240"/>
          </a:xfrm>
        </p:spPr>
        <p:txBody>
          <a:bodyPr>
            <a:normAutofit/>
          </a:bodyPr>
          <a:lstStyle/>
          <a:p>
            <a:pPr algn="ctr"/>
            <a:r>
              <a:rPr lang="en-US" dirty="0" smtClean="0"/>
              <a:t>Stratum granulosum</a:t>
            </a:r>
            <a:endParaRPr lang="en-US" dirty="0"/>
          </a:p>
        </p:txBody>
      </p:sp>
      <p:sp>
        <p:nvSpPr>
          <p:cNvPr id="3" name="Content Placeholder 2"/>
          <p:cNvSpPr>
            <a:spLocks noGrp="1"/>
          </p:cNvSpPr>
          <p:nvPr>
            <p:ph sz="half" idx="1"/>
          </p:nvPr>
        </p:nvSpPr>
        <p:spPr/>
        <p:txBody>
          <a:bodyPr/>
          <a:lstStyle/>
          <a:p>
            <a:r>
              <a:rPr lang="en-US" dirty="0" smtClean="0"/>
              <a:t>Structures in cells release _______ </a:t>
            </a:r>
          </a:p>
          <a:p>
            <a:r>
              <a:rPr lang="en-US" dirty="0" smtClean="0"/>
              <a:t>Cells ______</a:t>
            </a:r>
            <a:endParaRPr lang="en-US" dirty="0"/>
          </a:p>
        </p:txBody>
      </p:sp>
      <p:pic>
        <p:nvPicPr>
          <p:cNvPr id="3074" name="Picture 2" descr="Image result for stratum granulosum"/>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630864" y="3276600"/>
            <a:ext cx="6000928" cy="33755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28800" y="2514253"/>
            <a:ext cx="838200" cy="523220"/>
          </a:xfrm>
          <a:prstGeom prst="rect">
            <a:avLst/>
          </a:prstGeom>
          <a:noFill/>
        </p:spPr>
        <p:txBody>
          <a:bodyPr wrap="square" rtlCol="0">
            <a:spAutoFit/>
          </a:bodyPr>
          <a:lstStyle/>
          <a:p>
            <a:r>
              <a:rPr lang="en-US" sz="2800" dirty="0" smtClean="0"/>
              <a:t>die  </a:t>
            </a:r>
            <a:endParaRPr lang="en-US" sz="2800" dirty="0"/>
          </a:p>
        </p:txBody>
      </p:sp>
      <p:sp>
        <p:nvSpPr>
          <p:cNvPr id="7" name="TextBox 6"/>
          <p:cNvSpPr txBox="1"/>
          <p:nvPr/>
        </p:nvSpPr>
        <p:spPr>
          <a:xfrm>
            <a:off x="2189375" y="1976140"/>
            <a:ext cx="1239625" cy="523220"/>
          </a:xfrm>
          <a:prstGeom prst="rect">
            <a:avLst/>
          </a:prstGeom>
          <a:noFill/>
        </p:spPr>
        <p:txBody>
          <a:bodyPr wrap="square" rtlCol="0">
            <a:spAutoFit/>
          </a:bodyPr>
          <a:lstStyle/>
          <a:p>
            <a:r>
              <a:rPr lang="en-US" sz="2800" dirty="0" smtClean="0"/>
              <a:t>lipids  </a:t>
            </a:r>
            <a:endParaRPr lang="en-US" sz="2800" dirty="0"/>
          </a:p>
        </p:txBody>
      </p:sp>
    </p:spTree>
    <p:extLst>
      <p:ext uri="{BB962C8B-B14F-4D97-AF65-F5344CB8AC3E}">
        <p14:creationId xmlns:p14="http://schemas.microsoft.com/office/powerpoint/2010/main" val="12843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697" y="228600"/>
            <a:ext cx="7242048" cy="701040"/>
          </a:xfrm>
        </p:spPr>
        <p:txBody>
          <a:bodyPr>
            <a:normAutofit/>
          </a:bodyPr>
          <a:lstStyle/>
          <a:p>
            <a:pPr algn="ctr"/>
            <a:r>
              <a:rPr lang="en-US" dirty="0" smtClean="0"/>
              <a:t>Stratum </a:t>
            </a:r>
            <a:r>
              <a:rPr lang="en-US" dirty="0" err="1" smtClean="0"/>
              <a:t>corneum</a:t>
            </a:r>
            <a:endParaRPr lang="en-US" dirty="0"/>
          </a:p>
        </p:txBody>
      </p:sp>
      <p:sp>
        <p:nvSpPr>
          <p:cNvPr id="3" name="Content Placeholder 2"/>
          <p:cNvSpPr>
            <a:spLocks noGrp="1"/>
          </p:cNvSpPr>
          <p:nvPr>
            <p:ph sz="half" idx="1"/>
          </p:nvPr>
        </p:nvSpPr>
        <p:spPr>
          <a:xfrm>
            <a:off x="152400" y="1021080"/>
            <a:ext cx="4800600" cy="5852160"/>
          </a:xfrm>
        </p:spPr>
        <p:txBody>
          <a:bodyPr>
            <a:normAutofit/>
          </a:bodyPr>
          <a:lstStyle/>
          <a:p>
            <a:r>
              <a:rPr lang="en-US" dirty="0" smtClean="0"/>
              <a:t>30 cells thick</a:t>
            </a:r>
          </a:p>
          <a:p>
            <a:r>
              <a:rPr lang="en-US" dirty="0" smtClean="0"/>
              <a:t>No longer _________ cells</a:t>
            </a:r>
          </a:p>
          <a:p>
            <a:r>
              <a:rPr lang="en-US" dirty="0" smtClean="0"/>
              <a:t>Cells are flattened and fill with ______(binds)</a:t>
            </a:r>
          </a:p>
          <a:p>
            <a:r>
              <a:rPr lang="en-US" dirty="0" smtClean="0"/>
              <a:t>A _________ membrane</a:t>
            </a:r>
          </a:p>
          <a:p>
            <a:r>
              <a:rPr lang="en-US" dirty="0" smtClean="0"/>
              <a:t>Cells closer to surface _________</a:t>
            </a:r>
          </a:p>
        </p:txBody>
      </p:sp>
      <p:pic>
        <p:nvPicPr>
          <p:cNvPr id="4102" name="Picture 6" descr="https://upload.wikimedia.org/wikipedia/commons/thumb/e/ee/Human_stratum_corneum_tape_stripping.jpg/1024px-Human_stratum_corneum_tape_stripping.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990632" y="1266100"/>
            <a:ext cx="3934620" cy="39346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410200" y="5222793"/>
            <a:ext cx="3548468" cy="830997"/>
          </a:xfrm>
          <a:prstGeom prst="rect">
            <a:avLst/>
          </a:prstGeom>
          <a:noFill/>
        </p:spPr>
        <p:txBody>
          <a:bodyPr wrap="square" rtlCol="0">
            <a:spAutoFit/>
          </a:bodyPr>
          <a:lstStyle/>
          <a:p>
            <a:r>
              <a:rPr lang="en-US" sz="2400" dirty="0" smtClean="0"/>
              <a:t>Stratum </a:t>
            </a:r>
            <a:r>
              <a:rPr lang="en-US" sz="2400" dirty="0" err="1" smtClean="0"/>
              <a:t>corneum</a:t>
            </a:r>
            <a:r>
              <a:rPr lang="en-US" sz="2400" dirty="0" smtClean="0"/>
              <a:t> sample (using tape)</a:t>
            </a:r>
            <a:endParaRPr lang="en-US" sz="2400" dirty="0"/>
          </a:p>
        </p:txBody>
      </p:sp>
      <p:sp>
        <p:nvSpPr>
          <p:cNvPr id="11" name="TextBox 10"/>
          <p:cNvSpPr txBox="1"/>
          <p:nvPr/>
        </p:nvSpPr>
        <p:spPr>
          <a:xfrm>
            <a:off x="2157342" y="1524000"/>
            <a:ext cx="1869649" cy="523220"/>
          </a:xfrm>
          <a:prstGeom prst="rect">
            <a:avLst/>
          </a:prstGeom>
          <a:noFill/>
        </p:spPr>
        <p:txBody>
          <a:bodyPr wrap="square" rtlCol="0">
            <a:spAutoFit/>
          </a:bodyPr>
          <a:lstStyle/>
          <a:p>
            <a:r>
              <a:rPr lang="en-US" sz="2800" dirty="0" smtClean="0"/>
              <a:t>individual  </a:t>
            </a:r>
            <a:endParaRPr lang="en-US" sz="2800" dirty="0"/>
          </a:p>
        </p:txBody>
      </p:sp>
      <p:sp>
        <p:nvSpPr>
          <p:cNvPr id="12" name="TextBox 11"/>
          <p:cNvSpPr txBox="1"/>
          <p:nvPr/>
        </p:nvSpPr>
        <p:spPr>
          <a:xfrm>
            <a:off x="1386872" y="2402860"/>
            <a:ext cx="1051528" cy="523220"/>
          </a:xfrm>
          <a:prstGeom prst="rect">
            <a:avLst/>
          </a:prstGeom>
          <a:noFill/>
        </p:spPr>
        <p:txBody>
          <a:bodyPr wrap="square" rtlCol="0">
            <a:spAutoFit/>
          </a:bodyPr>
          <a:lstStyle/>
          <a:p>
            <a:r>
              <a:rPr lang="en-US" sz="2800" dirty="0" smtClean="0"/>
              <a:t>lipids </a:t>
            </a:r>
            <a:endParaRPr lang="en-US" sz="2800" dirty="0"/>
          </a:p>
        </p:txBody>
      </p:sp>
      <p:sp>
        <p:nvSpPr>
          <p:cNvPr id="13" name="TextBox 12"/>
          <p:cNvSpPr txBox="1"/>
          <p:nvPr/>
        </p:nvSpPr>
        <p:spPr>
          <a:xfrm>
            <a:off x="703476" y="2971800"/>
            <a:ext cx="2115924" cy="523220"/>
          </a:xfrm>
          <a:prstGeom prst="rect">
            <a:avLst/>
          </a:prstGeom>
          <a:noFill/>
        </p:spPr>
        <p:txBody>
          <a:bodyPr wrap="square" rtlCol="0">
            <a:spAutoFit/>
          </a:bodyPr>
          <a:lstStyle/>
          <a:p>
            <a:r>
              <a:rPr lang="en-US" sz="2800" dirty="0" smtClean="0"/>
              <a:t>continuous  </a:t>
            </a:r>
            <a:endParaRPr lang="en-US" sz="2800" dirty="0"/>
          </a:p>
        </p:txBody>
      </p:sp>
      <p:sp>
        <p:nvSpPr>
          <p:cNvPr id="14" name="TextBox 13"/>
          <p:cNvSpPr txBox="1"/>
          <p:nvPr/>
        </p:nvSpPr>
        <p:spPr>
          <a:xfrm>
            <a:off x="568751" y="3789700"/>
            <a:ext cx="1869649" cy="523220"/>
          </a:xfrm>
          <a:prstGeom prst="rect">
            <a:avLst/>
          </a:prstGeom>
          <a:noFill/>
        </p:spPr>
        <p:txBody>
          <a:bodyPr wrap="square" rtlCol="0">
            <a:spAutoFit/>
          </a:bodyPr>
          <a:lstStyle/>
          <a:p>
            <a:r>
              <a:rPr lang="en-US" sz="2800" dirty="0" smtClean="0"/>
              <a:t>shed off  </a:t>
            </a:r>
            <a:endParaRPr lang="en-US" sz="2800" dirty="0"/>
          </a:p>
        </p:txBody>
      </p:sp>
    </p:spTree>
    <p:extLst>
      <p:ext uri="{BB962C8B-B14F-4D97-AF65-F5344CB8AC3E}">
        <p14:creationId xmlns:p14="http://schemas.microsoft.com/office/powerpoint/2010/main" val="32654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784" y="118679"/>
            <a:ext cx="7242048" cy="777240"/>
          </a:xfrm>
        </p:spPr>
        <p:txBody>
          <a:bodyPr/>
          <a:lstStyle/>
          <a:p>
            <a:pPr algn="ctr"/>
            <a:r>
              <a:rPr lang="en-US" dirty="0" smtClean="0"/>
              <a:t>Table Talk</a:t>
            </a:r>
            <a:endParaRPr lang="en-US" dirty="0"/>
          </a:p>
        </p:txBody>
      </p:sp>
      <p:sp>
        <p:nvSpPr>
          <p:cNvPr id="4" name="Content Placeholder 3"/>
          <p:cNvSpPr>
            <a:spLocks noGrp="1"/>
          </p:cNvSpPr>
          <p:nvPr>
            <p:ph sz="half" idx="2"/>
          </p:nvPr>
        </p:nvSpPr>
        <p:spPr>
          <a:xfrm>
            <a:off x="591296" y="1167833"/>
            <a:ext cx="7333504" cy="976473"/>
          </a:xfrm>
        </p:spPr>
        <p:txBody>
          <a:bodyPr>
            <a:noAutofit/>
          </a:bodyPr>
          <a:lstStyle/>
          <a:p>
            <a:pPr marL="514350" indent="-514350">
              <a:buFont typeface="+mj-lt"/>
              <a:buAutoNum type="arabicPeriod"/>
            </a:pPr>
            <a:r>
              <a:rPr lang="en-US" sz="3200" dirty="0" smtClean="0"/>
              <a:t>What enables the stratum </a:t>
            </a:r>
            <a:r>
              <a:rPr lang="en-US" sz="3200" dirty="0" err="1" smtClean="0"/>
              <a:t>corneum</a:t>
            </a:r>
            <a:r>
              <a:rPr lang="en-US" sz="3200" dirty="0" smtClean="0"/>
              <a:t> to act at a protective layer? </a:t>
            </a:r>
          </a:p>
          <a:p>
            <a:pPr marL="514350" indent="-514350">
              <a:buFont typeface="+mj-lt"/>
              <a:buAutoNum type="arabicPeriod"/>
            </a:pPr>
            <a:r>
              <a:rPr lang="en-US" sz="3200" dirty="0" smtClean="0"/>
              <a:t>How are layers of the epidermis able to remain alive without a blood supply?  </a:t>
            </a:r>
          </a:p>
          <a:p>
            <a:endParaRPr lang="en-US" sz="3200" dirty="0"/>
          </a:p>
        </p:txBody>
      </p:sp>
    </p:spTree>
    <p:extLst>
      <p:ext uri="{BB962C8B-B14F-4D97-AF65-F5344CB8AC3E}">
        <p14:creationId xmlns:p14="http://schemas.microsoft.com/office/powerpoint/2010/main" val="157234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42048" cy="624840"/>
          </a:xfrm>
        </p:spPr>
        <p:txBody>
          <a:bodyPr/>
          <a:lstStyle/>
          <a:p>
            <a:pPr algn="ctr"/>
            <a:r>
              <a:rPr lang="en-US" dirty="0" smtClean="0">
                <a:solidFill>
                  <a:srgbClr val="7030A0"/>
                </a:solidFill>
              </a:rPr>
              <a:t>Number of skin layers</a:t>
            </a:r>
            <a:endParaRPr lang="en-US" dirty="0">
              <a:solidFill>
                <a:srgbClr val="7030A0"/>
              </a:solidFill>
            </a:endParaRPr>
          </a:p>
        </p:txBody>
      </p:sp>
      <p:sp>
        <p:nvSpPr>
          <p:cNvPr id="3" name="Content Placeholder 2"/>
          <p:cNvSpPr>
            <a:spLocks noGrp="1"/>
          </p:cNvSpPr>
          <p:nvPr>
            <p:ph sz="half" idx="1"/>
          </p:nvPr>
        </p:nvSpPr>
        <p:spPr>
          <a:xfrm>
            <a:off x="304800" y="1219200"/>
            <a:ext cx="4038600" cy="3886199"/>
          </a:xfrm>
        </p:spPr>
        <p:txBody>
          <a:bodyPr>
            <a:noAutofit/>
          </a:bodyPr>
          <a:lstStyle/>
          <a:p>
            <a:r>
              <a:rPr lang="en-US" sz="3200" dirty="0" smtClean="0"/>
              <a:t>6 or 7</a:t>
            </a:r>
          </a:p>
          <a:p>
            <a:pPr marL="0" indent="0">
              <a:buNone/>
            </a:pPr>
            <a:endParaRPr lang="en-US" sz="3200" dirty="0" smtClean="0"/>
          </a:p>
          <a:p>
            <a:r>
              <a:rPr lang="en-US" sz="3200" dirty="0" smtClean="0"/>
              <a:t>Thick vs Thin</a:t>
            </a:r>
          </a:p>
          <a:p>
            <a:pPr lvl="1"/>
            <a:r>
              <a:rPr lang="en-US" sz="3200" dirty="0" smtClean="0">
                <a:solidFill>
                  <a:schemeClr val="tx1"/>
                </a:solidFill>
              </a:rPr>
              <a:t>Thicker in _______________  </a:t>
            </a:r>
          </a:p>
          <a:p>
            <a:pPr lvl="1"/>
            <a:r>
              <a:rPr lang="en-US" sz="3200" dirty="0" smtClean="0">
                <a:solidFill>
                  <a:schemeClr val="tx1"/>
                </a:solidFill>
              </a:rPr>
              <a:t>Ex. _______________ </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43400" y="1600200"/>
            <a:ext cx="4356100" cy="4709535"/>
          </a:xfrm>
        </p:spPr>
      </p:pic>
      <p:sp>
        <p:nvSpPr>
          <p:cNvPr id="6" name="TextBox 5"/>
          <p:cNvSpPr txBox="1"/>
          <p:nvPr/>
        </p:nvSpPr>
        <p:spPr>
          <a:xfrm>
            <a:off x="5486400" y="6248400"/>
            <a:ext cx="2514600" cy="461665"/>
          </a:xfrm>
          <a:prstGeom prst="rect">
            <a:avLst/>
          </a:prstGeom>
          <a:noFill/>
        </p:spPr>
        <p:txBody>
          <a:bodyPr wrap="square" rtlCol="0">
            <a:spAutoFit/>
          </a:bodyPr>
          <a:lstStyle/>
          <a:p>
            <a:r>
              <a:rPr lang="en-US" sz="2400" dirty="0" smtClean="0"/>
              <a:t>The epidermis</a:t>
            </a:r>
            <a:endParaRPr lang="en-US" sz="2400" dirty="0"/>
          </a:p>
        </p:txBody>
      </p:sp>
      <p:sp>
        <p:nvSpPr>
          <p:cNvPr id="7" name="TextBox 6"/>
          <p:cNvSpPr txBox="1"/>
          <p:nvPr/>
        </p:nvSpPr>
        <p:spPr>
          <a:xfrm>
            <a:off x="807236" y="3385903"/>
            <a:ext cx="3810000" cy="584775"/>
          </a:xfrm>
          <a:prstGeom prst="rect">
            <a:avLst/>
          </a:prstGeom>
          <a:noFill/>
        </p:spPr>
        <p:txBody>
          <a:bodyPr wrap="square" rtlCol="0">
            <a:spAutoFit/>
          </a:bodyPr>
          <a:lstStyle/>
          <a:p>
            <a:r>
              <a:rPr lang="en-US" sz="3200" dirty="0"/>
              <a:t>h</a:t>
            </a:r>
            <a:r>
              <a:rPr lang="en-US" sz="3200" dirty="0" smtClean="0"/>
              <a:t>igh friction areas</a:t>
            </a:r>
            <a:endParaRPr lang="en-US" sz="3200" dirty="0"/>
          </a:p>
        </p:txBody>
      </p:sp>
      <p:sp>
        <p:nvSpPr>
          <p:cNvPr id="8" name="TextBox 7"/>
          <p:cNvSpPr txBox="1"/>
          <p:nvPr/>
        </p:nvSpPr>
        <p:spPr>
          <a:xfrm>
            <a:off x="807236" y="4428402"/>
            <a:ext cx="3810000" cy="584775"/>
          </a:xfrm>
          <a:prstGeom prst="rect">
            <a:avLst/>
          </a:prstGeom>
          <a:noFill/>
        </p:spPr>
        <p:txBody>
          <a:bodyPr wrap="square" rtlCol="0">
            <a:spAutoFit/>
          </a:bodyPr>
          <a:lstStyle/>
          <a:p>
            <a:r>
              <a:rPr lang="en-US" sz="3200" dirty="0" smtClean="0"/>
              <a:t>Fingers and toes</a:t>
            </a:r>
            <a:endParaRPr lang="en-US" sz="3200" dirty="0"/>
          </a:p>
        </p:txBody>
      </p:sp>
    </p:spTree>
    <p:extLst>
      <p:ext uri="{BB962C8B-B14F-4D97-AF65-F5344CB8AC3E}">
        <p14:creationId xmlns:p14="http://schemas.microsoft.com/office/powerpoint/2010/main" val="84327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76629"/>
            <a:ext cx="7242048" cy="777240"/>
          </a:xfrm>
        </p:spPr>
        <p:txBody>
          <a:bodyPr/>
          <a:lstStyle/>
          <a:p>
            <a:pPr algn="ctr"/>
            <a:r>
              <a:rPr lang="en-US" dirty="0" smtClean="0">
                <a:solidFill>
                  <a:srgbClr val="7030A0"/>
                </a:solidFill>
              </a:rPr>
              <a:t>Dermis and hypodermis</a:t>
            </a:r>
            <a:endParaRPr lang="en-US" dirty="0">
              <a:solidFill>
                <a:srgbClr val="7030A0"/>
              </a:solidFill>
            </a:endParaRPr>
          </a:p>
        </p:txBody>
      </p:sp>
      <p:sp>
        <p:nvSpPr>
          <p:cNvPr id="3" name="Content Placeholder 2"/>
          <p:cNvSpPr>
            <a:spLocks noGrp="1"/>
          </p:cNvSpPr>
          <p:nvPr>
            <p:ph sz="half" idx="1"/>
          </p:nvPr>
        </p:nvSpPr>
        <p:spPr>
          <a:xfrm>
            <a:off x="192024" y="1143000"/>
            <a:ext cx="4227576" cy="5334000"/>
          </a:xfrm>
        </p:spPr>
        <p:txBody>
          <a:bodyPr>
            <a:normAutofit/>
          </a:bodyPr>
          <a:lstStyle/>
          <a:p>
            <a:r>
              <a:rPr lang="en-US" dirty="0" smtClean="0"/>
              <a:t>Dermis</a:t>
            </a:r>
            <a:endParaRPr lang="en-US" dirty="0"/>
          </a:p>
          <a:p>
            <a:pPr lvl="1"/>
            <a:r>
              <a:rPr lang="en-US" dirty="0">
                <a:solidFill>
                  <a:schemeClr val="tx1"/>
                </a:solidFill>
              </a:rPr>
              <a:t>D</a:t>
            </a:r>
            <a:r>
              <a:rPr lang="en-US" dirty="0" smtClean="0">
                <a:solidFill>
                  <a:schemeClr val="tx1"/>
                </a:solidFill>
              </a:rPr>
              <a:t>ense fibrous connective tissue</a:t>
            </a:r>
          </a:p>
          <a:p>
            <a:pPr lvl="1"/>
            <a:r>
              <a:rPr lang="en-US" dirty="0" smtClean="0">
                <a:solidFill>
                  <a:schemeClr val="tx1"/>
                </a:solidFill>
              </a:rPr>
              <a:t>_______________</a:t>
            </a:r>
          </a:p>
          <a:p>
            <a:pPr lvl="1"/>
            <a:r>
              <a:rPr lang="en-US" dirty="0" smtClean="0">
                <a:solidFill>
                  <a:schemeClr val="tx1"/>
                </a:solidFill>
              </a:rPr>
              <a:t>____________ structures</a:t>
            </a:r>
          </a:p>
          <a:p>
            <a:r>
              <a:rPr lang="en-US" dirty="0" smtClean="0"/>
              <a:t>Subcutaneous layer (hypodermis)</a:t>
            </a:r>
          </a:p>
          <a:p>
            <a:pPr lvl="1"/>
            <a:r>
              <a:rPr lang="en-US" dirty="0" smtClean="0">
                <a:solidFill>
                  <a:schemeClr val="tx1"/>
                </a:solidFill>
              </a:rPr>
              <a:t>___________________</a:t>
            </a:r>
            <a:endParaRPr lang="en-US" dirty="0">
              <a:solidFill>
                <a:schemeClr val="tx1"/>
              </a:solidFill>
            </a:endParaRPr>
          </a:p>
        </p:txBody>
      </p:sp>
      <p:pic>
        <p:nvPicPr>
          <p:cNvPr id="6146" name="Picture 2" descr="Image result for dermis and hypodermi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33900" y="1551231"/>
            <a:ext cx="4527131" cy="339534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85800" y="2367277"/>
            <a:ext cx="3891368" cy="461665"/>
          </a:xfrm>
          <a:prstGeom prst="rect">
            <a:avLst/>
          </a:prstGeom>
          <a:noFill/>
        </p:spPr>
        <p:txBody>
          <a:bodyPr wrap="square" rtlCol="0">
            <a:spAutoFit/>
          </a:bodyPr>
          <a:lstStyle/>
          <a:p>
            <a:r>
              <a:rPr lang="en-US" sz="2400" dirty="0" smtClean="0"/>
              <a:t>Collagen and elastic fibers</a:t>
            </a:r>
            <a:endParaRPr lang="en-US" sz="2400" dirty="0"/>
          </a:p>
        </p:txBody>
      </p:sp>
      <p:sp>
        <p:nvSpPr>
          <p:cNvPr id="11" name="TextBox 10"/>
          <p:cNvSpPr txBox="1"/>
          <p:nvPr/>
        </p:nvSpPr>
        <p:spPr>
          <a:xfrm>
            <a:off x="762000" y="2828942"/>
            <a:ext cx="1757768" cy="461665"/>
          </a:xfrm>
          <a:prstGeom prst="rect">
            <a:avLst/>
          </a:prstGeom>
          <a:noFill/>
        </p:spPr>
        <p:txBody>
          <a:bodyPr wrap="square" rtlCol="0">
            <a:spAutoFit/>
          </a:bodyPr>
          <a:lstStyle/>
          <a:p>
            <a:r>
              <a:rPr lang="en-US" sz="2400" dirty="0" smtClean="0"/>
              <a:t>Specialized</a:t>
            </a:r>
            <a:endParaRPr lang="en-US" sz="2400" dirty="0"/>
          </a:p>
        </p:txBody>
      </p:sp>
      <p:sp>
        <p:nvSpPr>
          <p:cNvPr id="12" name="TextBox 11"/>
          <p:cNvSpPr txBox="1"/>
          <p:nvPr/>
        </p:nvSpPr>
        <p:spPr>
          <a:xfrm>
            <a:off x="794932" y="4191000"/>
            <a:ext cx="3548468" cy="461665"/>
          </a:xfrm>
          <a:prstGeom prst="rect">
            <a:avLst/>
          </a:prstGeom>
          <a:noFill/>
        </p:spPr>
        <p:txBody>
          <a:bodyPr wrap="square" rtlCol="0">
            <a:spAutoFit/>
          </a:bodyPr>
          <a:lstStyle/>
          <a:p>
            <a:r>
              <a:rPr lang="en-US" sz="2400" dirty="0" smtClean="0"/>
              <a:t>Fat and blood vessels</a:t>
            </a:r>
            <a:endParaRPr lang="en-US" sz="2400" dirty="0"/>
          </a:p>
        </p:txBody>
      </p:sp>
    </p:spTree>
    <p:extLst>
      <p:ext uri="{BB962C8B-B14F-4D97-AF65-F5344CB8AC3E}">
        <p14:creationId xmlns:p14="http://schemas.microsoft.com/office/powerpoint/2010/main" val="88920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7242048" cy="701040"/>
          </a:xfrm>
        </p:spPr>
        <p:txBody>
          <a:bodyPr>
            <a:normAutofit/>
          </a:bodyPr>
          <a:lstStyle/>
          <a:p>
            <a:pPr algn="ctr"/>
            <a:r>
              <a:rPr lang="en-US" dirty="0" smtClean="0">
                <a:solidFill>
                  <a:srgbClr val="7030A0"/>
                </a:solidFill>
              </a:rPr>
              <a:t>Melanin</a:t>
            </a:r>
            <a:endParaRPr lang="en-US" dirty="0">
              <a:solidFill>
                <a:srgbClr val="7030A0"/>
              </a:solidFill>
            </a:endParaRPr>
          </a:p>
        </p:txBody>
      </p:sp>
      <p:sp>
        <p:nvSpPr>
          <p:cNvPr id="3" name="Content Placeholder 2"/>
          <p:cNvSpPr>
            <a:spLocks noGrp="1"/>
          </p:cNvSpPr>
          <p:nvPr>
            <p:ph sz="half" idx="1"/>
          </p:nvPr>
        </p:nvSpPr>
        <p:spPr/>
        <p:txBody>
          <a:bodyPr>
            <a:normAutofit/>
          </a:bodyPr>
          <a:lstStyle/>
          <a:p>
            <a:pPr lvl="1"/>
            <a:r>
              <a:rPr lang="en-US" sz="2800" dirty="0" smtClean="0">
                <a:solidFill>
                  <a:schemeClr val="tx1"/>
                </a:solidFill>
              </a:rPr>
              <a:t>Provides color and ______________</a:t>
            </a:r>
          </a:p>
          <a:p>
            <a:pPr lvl="1"/>
            <a:r>
              <a:rPr lang="en-US" sz="2800" dirty="0" smtClean="0">
                <a:solidFill>
                  <a:schemeClr val="tx1"/>
                </a:solidFill>
              </a:rPr>
              <a:t>Color ranges from yellow to black</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67200" y="1905000"/>
            <a:ext cx="4184578" cy="3860770"/>
          </a:xfrm>
        </p:spPr>
      </p:pic>
      <p:sp>
        <p:nvSpPr>
          <p:cNvPr id="6" name="TextBox 5"/>
          <p:cNvSpPr txBox="1"/>
          <p:nvPr/>
        </p:nvSpPr>
        <p:spPr>
          <a:xfrm>
            <a:off x="1091310" y="2438400"/>
            <a:ext cx="3154680" cy="523220"/>
          </a:xfrm>
          <a:prstGeom prst="rect">
            <a:avLst/>
          </a:prstGeom>
          <a:noFill/>
        </p:spPr>
        <p:txBody>
          <a:bodyPr wrap="square" rtlCol="0">
            <a:spAutoFit/>
          </a:bodyPr>
          <a:lstStyle/>
          <a:p>
            <a:r>
              <a:rPr lang="en-US" sz="2800" dirty="0" smtClean="0"/>
              <a:t>UV protection</a:t>
            </a:r>
            <a:endParaRPr lang="en-US" sz="2800" dirty="0"/>
          </a:p>
        </p:txBody>
      </p:sp>
    </p:spTree>
    <p:extLst>
      <p:ext uri="{BB962C8B-B14F-4D97-AF65-F5344CB8AC3E}">
        <p14:creationId xmlns:p14="http://schemas.microsoft.com/office/powerpoint/2010/main" val="251083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0980" y="533400"/>
            <a:ext cx="7239000" cy="624840"/>
          </a:xfrm>
        </p:spPr>
        <p:txBody>
          <a:bodyPr>
            <a:normAutofit fontScale="90000"/>
          </a:bodyPr>
          <a:lstStyle/>
          <a:p>
            <a:pPr algn="ctr"/>
            <a:r>
              <a:rPr lang="en-US" dirty="0" smtClean="0"/>
              <a:t>Structures within the Dermis</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0094" y="1600200"/>
            <a:ext cx="7772400" cy="5181600"/>
          </a:xfrm>
        </p:spPr>
      </p:pic>
    </p:spTree>
    <p:extLst>
      <p:ext uri="{BB962C8B-B14F-4D97-AF65-F5344CB8AC3E}">
        <p14:creationId xmlns:p14="http://schemas.microsoft.com/office/powerpoint/2010/main" val="757127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Which of these animals can get goose bumps?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14400" y="2514600"/>
            <a:ext cx="2379662" cy="3189238"/>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00600" y="1524000"/>
            <a:ext cx="3620238" cy="2248694"/>
          </a:xfrm>
        </p:spPr>
      </p:pic>
    </p:spTree>
    <p:extLst>
      <p:ext uri="{BB962C8B-B14F-4D97-AF65-F5344CB8AC3E}">
        <p14:creationId xmlns:p14="http://schemas.microsoft.com/office/powerpoint/2010/main" val="255308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535" y="228600"/>
            <a:ext cx="7242048" cy="701040"/>
          </a:xfrm>
        </p:spPr>
        <p:txBody>
          <a:bodyPr/>
          <a:lstStyle/>
          <a:p>
            <a:pPr algn="ctr"/>
            <a:r>
              <a:rPr lang="en-US" dirty="0" smtClean="0">
                <a:solidFill>
                  <a:srgbClr val="7030A0"/>
                </a:solidFill>
              </a:rPr>
              <a:t>Hair</a:t>
            </a:r>
            <a:endParaRPr lang="en-US" dirty="0">
              <a:solidFill>
                <a:srgbClr val="7030A0"/>
              </a:solidFill>
            </a:endParaRPr>
          </a:p>
        </p:txBody>
      </p:sp>
      <p:sp>
        <p:nvSpPr>
          <p:cNvPr id="3" name="Content Placeholder 2"/>
          <p:cNvSpPr>
            <a:spLocks noGrp="1"/>
          </p:cNvSpPr>
          <p:nvPr>
            <p:ph sz="half" idx="1"/>
          </p:nvPr>
        </p:nvSpPr>
        <p:spPr>
          <a:xfrm>
            <a:off x="457200" y="929640"/>
            <a:ext cx="3520440" cy="5394960"/>
          </a:xfrm>
        </p:spPr>
        <p:txBody>
          <a:bodyPr>
            <a:normAutofit/>
          </a:bodyPr>
          <a:lstStyle/>
          <a:p>
            <a:r>
              <a:rPr lang="en-US" dirty="0"/>
              <a:t>D</a:t>
            </a:r>
            <a:r>
              <a:rPr lang="en-US" dirty="0" smtClean="0"/>
              <a:t>ead </a:t>
            </a:r>
            <a:r>
              <a:rPr lang="en-US" dirty="0"/>
              <a:t>K</a:t>
            </a:r>
            <a:r>
              <a:rPr lang="en-US" dirty="0" smtClean="0"/>
              <a:t>eratinized cells</a:t>
            </a:r>
          </a:p>
          <a:p>
            <a:pPr marL="292608" lvl="1" indent="0">
              <a:buNone/>
            </a:pPr>
            <a:endParaRPr lang="en-US" sz="2800" dirty="0" smtClean="0">
              <a:solidFill>
                <a:schemeClr val="tx1"/>
              </a:solidFill>
            </a:endParaRPr>
          </a:p>
          <a:p>
            <a:r>
              <a:rPr lang="en-US" dirty="0" smtClean="0"/>
              <a:t>Color produced  by _________</a:t>
            </a:r>
          </a:p>
          <a:p>
            <a:pPr marL="0" indent="0">
              <a:buNone/>
            </a:pPr>
            <a:endParaRPr lang="en-US" dirty="0" smtClean="0"/>
          </a:p>
          <a:p>
            <a:r>
              <a:rPr lang="en-US" dirty="0" smtClean="0"/>
              <a:t>Hair color and aging </a:t>
            </a:r>
          </a:p>
          <a:p>
            <a:pPr lvl="1"/>
            <a:r>
              <a:rPr lang="en-US" sz="2800" dirty="0" smtClean="0">
                <a:solidFill>
                  <a:schemeClr val="tx1"/>
                </a:solidFill>
              </a:rPr>
              <a:t>Melanocytes are ______________</a:t>
            </a:r>
          </a:p>
          <a:p>
            <a:endParaRPr lang="en-US" dirty="0" smtClean="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005912" y="2209800"/>
            <a:ext cx="4549054" cy="2895600"/>
          </a:xfrm>
        </p:spPr>
      </p:pic>
      <p:sp>
        <p:nvSpPr>
          <p:cNvPr id="6" name="TextBox 5"/>
          <p:cNvSpPr txBox="1"/>
          <p:nvPr/>
        </p:nvSpPr>
        <p:spPr>
          <a:xfrm>
            <a:off x="990600" y="5099901"/>
            <a:ext cx="3548468" cy="523220"/>
          </a:xfrm>
          <a:prstGeom prst="rect">
            <a:avLst/>
          </a:prstGeom>
          <a:noFill/>
        </p:spPr>
        <p:txBody>
          <a:bodyPr wrap="square" rtlCol="0">
            <a:spAutoFit/>
          </a:bodyPr>
          <a:lstStyle/>
          <a:p>
            <a:r>
              <a:rPr lang="en-US" sz="2800" dirty="0"/>
              <a:t>d</a:t>
            </a:r>
            <a:r>
              <a:rPr lang="en-US" sz="2800" dirty="0" smtClean="0"/>
              <a:t>amaged or die</a:t>
            </a:r>
            <a:endParaRPr lang="en-US" sz="2800" dirty="0"/>
          </a:p>
        </p:txBody>
      </p:sp>
      <p:sp>
        <p:nvSpPr>
          <p:cNvPr id="7" name="TextBox 6"/>
          <p:cNvSpPr txBox="1"/>
          <p:nvPr/>
        </p:nvSpPr>
        <p:spPr>
          <a:xfrm>
            <a:off x="914400" y="2743200"/>
            <a:ext cx="1676400" cy="523220"/>
          </a:xfrm>
          <a:prstGeom prst="rect">
            <a:avLst/>
          </a:prstGeom>
          <a:noFill/>
        </p:spPr>
        <p:txBody>
          <a:bodyPr wrap="square" rtlCol="0">
            <a:spAutoFit/>
          </a:bodyPr>
          <a:lstStyle/>
          <a:p>
            <a:r>
              <a:rPr lang="en-US" sz="2800" dirty="0" smtClean="0"/>
              <a:t>melanin</a:t>
            </a:r>
            <a:endParaRPr lang="en-US" sz="2800" dirty="0"/>
          </a:p>
        </p:txBody>
      </p:sp>
    </p:spTree>
    <p:extLst>
      <p:ext uri="{BB962C8B-B14F-4D97-AF65-F5344CB8AC3E}">
        <p14:creationId xmlns:p14="http://schemas.microsoft.com/office/powerpoint/2010/main" val="1338607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299"/>
            <a:ext cx="7242048" cy="624840"/>
          </a:xfrm>
        </p:spPr>
        <p:txBody>
          <a:bodyPr>
            <a:normAutofit/>
          </a:bodyPr>
          <a:lstStyle/>
          <a:p>
            <a:pPr algn="ctr"/>
            <a:r>
              <a:rPr lang="en-US" dirty="0" smtClean="0"/>
              <a:t>Sweat glands</a:t>
            </a:r>
            <a:endParaRPr lang="en-US" dirty="0"/>
          </a:p>
        </p:txBody>
      </p:sp>
      <p:sp>
        <p:nvSpPr>
          <p:cNvPr id="3" name="Content Placeholder 2"/>
          <p:cNvSpPr>
            <a:spLocks noGrp="1"/>
          </p:cNvSpPr>
          <p:nvPr>
            <p:ph sz="half" idx="1"/>
          </p:nvPr>
        </p:nvSpPr>
        <p:spPr>
          <a:xfrm>
            <a:off x="304800" y="1058963"/>
            <a:ext cx="3520440" cy="5113237"/>
          </a:xfrm>
        </p:spPr>
        <p:txBody>
          <a:bodyPr>
            <a:normAutofit/>
          </a:bodyPr>
          <a:lstStyle/>
          <a:p>
            <a:r>
              <a:rPr lang="en-US" dirty="0" err="1" smtClean="0"/>
              <a:t>Eccrine</a:t>
            </a:r>
            <a:r>
              <a:rPr lang="en-US" dirty="0" smtClean="0"/>
              <a:t> sweat gland </a:t>
            </a:r>
          </a:p>
          <a:p>
            <a:pPr lvl="1"/>
            <a:r>
              <a:rPr lang="en-US" dirty="0">
                <a:solidFill>
                  <a:schemeClr val="tx1"/>
                </a:solidFill>
              </a:rPr>
              <a:t>R</a:t>
            </a:r>
            <a:r>
              <a:rPr lang="en-US" dirty="0" smtClean="0">
                <a:solidFill>
                  <a:schemeClr val="tx1"/>
                </a:solidFill>
              </a:rPr>
              <a:t>egulate body temp</a:t>
            </a:r>
          </a:p>
          <a:p>
            <a:pPr lvl="1"/>
            <a:r>
              <a:rPr lang="en-US" dirty="0" smtClean="0">
                <a:solidFill>
                  <a:schemeClr val="tx1"/>
                </a:solidFill>
              </a:rPr>
              <a:t>Release sweat in ________________</a:t>
            </a:r>
          </a:p>
          <a:p>
            <a:r>
              <a:rPr lang="en-US" dirty="0"/>
              <a:t>Apocrine sweat glands</a:t>
            </a:r>
          </a:p>
          <a:p>
            <a:pPr lvl="1"/>
            <a:r>
              <a:rPr lang="en-US" dirty="0">
                <a:solidFill>
                  <a:schemeClr val="tx1"/>
                </a:solidFill>
              </a:rPr>
              <a:t>Do not function until </a:t>
            </a:r>
            <a:r>
              <a:rPr lang="en-US" dirty="0" smtClean="0">
                <a:solidFill>
                  <a:schemeClr val="tx1"/>
                </a:solidFill>
              </a:rPr>
              <a:t>__________ puberty</a:t>
            </a:r>
            <a:endParaRPr lang="en-US" dirty="0">
              <a:solidFill>
                <a:schemeClr val="tx1"/>
              </a:solidFill>
            </a:endParaRPr>
          </a:p>
          <a:p>
            <a:pPr lvl="1"/>
            <a:r>
              <a:rPr lang="en-US" dirty="0">
                <a:solidFill>
                  <a:schemeClr val="tx1"/>
                </a:solidFill>
              </a:rPr>
              <a:t>Sweat is </a:t>
            </a:r>
            <a:r>
              <a:rPr lang="en-US" dirty="0" smtClean="0">
                <a:solidFill>
                  <a:schemeClr val="tx1"/>
                </a:solidFill>
              </a:rPr>
              <a:t>_________ </a:t>
            </a:r>
            <a:endParaRPr lang="en-US" dirty="0">
              <a:solidFill>
                <a:schemeClr val="tx1"/>
              </a:solidFill>
            </a:endParaRPr>
          </a:p>
          <a:p>
            <a:pPr marL="292608" lvl="1" indent="0">
              <a:buNone/>
            </a:pPr>
            <a:endParaRPr lang="en-US" dirty="0" smtClean="0">
              <a:solidFill>
                <a:schemeClr val="tx1"/>
              </a:solidFill>
            </a:endParaRP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178300" y="2181868"/>
            <a:ext cx="3521075" cy="3362626"/>
          </a:xfrm>
        </p:spPr>
      </p:pic>
      <p:sp>
        <p:nvSpPr>
          <p:cNvPr id="6" name="TextBox 5"/>
          <p:cNvSpPr txBox="1"/>
          <p:nvPr/>
        </p:nvSpPr>
        <p:spPr>
          <a:xfrm>
            <a:off x="871132" y="2776890"/>
            <a:ext cx="3548468" cy="461665"/>
          </a:xfrm>
          <a:prstGeom prst="rect">
            <a:avLst/>
          </a:prstGeom>
          <a:noFill/>
        </p:spPr>
        <p:txBody>
          <a:bodyPr wrap="square" rtlCol="0">
            <a:spAutoFit/>
          </a:bodyPr>
          <a:lstStyle/>
          <a:p>
            <a:r>
              <a:rPr lang="en-US" sz="2400" dirty="0"/>
              <a:t>r</a:t>
            </a:r>
            <a:r>
              <a:rPr lang="en-US" sz="2400" dirty="0" smtClean="0"/>
              <a:t>esponse to emotion</a:t>
            </a:r>
            <a:endParaRPr lang="en-US" sz="2400" dirty="0"/>
          </a:p>
        </p:txBody>
      </p:sp>
      <p:sp>
        <p:nvSpPr>
          <p:cNvPr id="7" name="TextBox 6"/>
          <p:cNvSpPr txBox="1"/>
          <p:nvPr/>
        </p:nvSpPr>
        <p:spPr>
          <a:xfrm>
            <a:off x="2133600" y="5253335"/>
            <a:ext cx="1315275" cy="461665"/>
          </a:xfrm>
          <a:prstGeom prst="rect">
            <a:avLst/>
          </a:prstGeom>
          <a:noFill/>
        </p:spPr>
        <p:txBody>
          <a:bodyPr wrap="square" rtlCol="0">
            <a:spAutoFit/>
          </a:bodyPr>
          <a:lstStyle/>
          <a:p>
            <a:r>
              <a:rPr lang="en-US" sz="2400" dirty="0" smtClean="0"/>
              <a:t>odorless</a:t>
            </a:r>
            <a:endParaRPr lang="en-US" sz="2400" dirty="0"/>
          </a:p>
        </p:txBody>
      </p:sp>
      <p:sp>
        <p:nvSpPr>
          <p:cNvPr id="8" name="TextBox 7"/>
          <p:cNvSpPr txBox="1"/>
          <p:nvPr/>
        </p:nvSpPr>
        <p:spPr>
          <a:xfrm>
            <a:off x="1685202" y="4419600"/>
            <a:ext cx="1438998" cy="461665"/>
          </a:xfrm>
          <a:prstGeom prst="rect">
            <a:avLst/>
          </a:prstGeom>
          <a:noFill/>
        </p:spPr>
        <p:txBody>
          <a:bodyPr wrap="square" rtlCol="0">
            <a:spAutoFit/>
          </a:bodyPr>
          <a:lstStyle/>
          <a:p>
            <a:r>
              <a:rPr lang="en-US" sz="2400" dirty="0" smtClean="0"/>
              <a:t>puberty</a:t>
            </a:r>
            <a:endParaRPr lang="en-US" sz="2400" dirty="0"/>
          </a:p>
        </p:txBody>
      </p:sp>
    </p:spTree>
    <p:extLst>
      <p:ext uri="{BB962C8B-B14F-4D97-AF65-F5344CB8AC3E}">
        <p14:creationId xmlns:p14="http://schemas.microsoft.com/office/powerpoint/2010/main" val="83441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548640"/>
          </a:xfrm>
        </p:spPr>
        <p:txBody>
          <a:bodyPr>
            <a:normAutofit fontScale="90000"/>
          </a:bodyPr>
          <a:lstStyle/>
          <a:p>
            <a:pPr algn="ctr"/>
            <a:r>
              <a:rPr lang="en-US" dirty="0" smtClean="0"/>
              <a:t>Did you know  . . . .</a:t>
            </a:r>
            <a:endParaRPr lang="en-US" dirty="0"/>
          </a:p>
        </p:txBody>
      </p:sp>
      <p:sp>
        <p:nvSpPr>
          <p:cNvPr id="3" name="Content Placeholder 2"/>
          <p:cNvSpPr>
            <a:spLocks noGrp="1"/>
          </p:cNvSpPr>
          <p:nvPr>
            <p:ph idx="1"/>
          </p:nvPr>
        </p:nvSpPr>
        <p:spPr>
          <a:xfrm>
            <a:off x="457200" y="1143000"/>
            <a:ext cx="7239000" cy="5312736"/>
          </a:xfrm>
        </p:spPr>
        <p:txBody>
          <a:bodyPr>
            <a:normAutofit/>
          </a:bodyPr>
          <a:lstStyle/>
          <a:p>
            <a:pPr>
              <a:lnSpc>
                <a:spcPct val="90000"/>
              </a:lnSpc>
            </a:pPr>
            <a:r>
              <a:rPr lang="en-US" altLang="en-US" dirty="0" smtClean="0"/>
              <a:t>What </a:t>
            </a:r>
            <a:r>
              <a:rPr lang="en-US" altLang="en-US" dirty="0"/>
              <a:t>hurts if you pull it, but doesn't hurt if you cut it? </a:t>
            </a:r>
            <a:endParaRPr lang="en-US" altLang="en-US" dirty="0" smtClean="0"/>
          </a:p>
          <a:p>
            <a:pPr lvl="1">
              <a:lnSpc>
                <a:spcPct val="90000"/>
              </a:lnSpc>
            </a:pPr>
            <a:r>
              <a:rPr lang="en-US" altLang="en-US" dirty="0" smtClean="0"/>
              <a:t>Your </a:t>
            </a:r>
            <a:r>
              <a:rPr lang="en-US" altLang="en-US" dirty="0"/>
              <a:t>hair, of course! </a:t>
            </a:r>
          </a:p>
          <a:p>
            <a:pPr>
              <a:lnSpc>
                <a:spcPct val="90000"/>
              </a:lnSpc>
            </a:pPr>
            <a:r>
              <a:rPr lang="en-US" altLang="en-US" dirty="0"/>
              <a:t>Skin is elastic - it springs back into shape when stretched. </a:t>
            </a:r>
            <a:endParaRPr lang="en-US" altLang="en-US" dirty="0" smtClean="0"/>
          </a:p>
          <a:p>
            <a:pPr>
              <a:lnSpc>
                <a:spcPct val="90000"/>
              </a:lnSpc>
            </a:pPr>
            <a:r>
              <a:rPr lang="en-US" altLang="en-US" dirty="0" smtClean="0"/>
              <a:t>Some </a:t>
            </a:r>
            <a:r>
              <a:rPr lang="en-US" altLang="en-US" dirty="0"/>
              <a:t>medicines (estrogen, nicotine) can pass through the skin, but others cannot (insulin). </a:t>
            </a:r>
            <a:endParaRPr lang="en-US" altLang="en-US" dirty="0" smtClean="0"/>
          </a:p>
          <a:p>
            <a:pPr lvl="1">
              <a:lnSpc>
                <a:spcPct val="90000"/>
              </a:lnSpc>
            </a:pPr>
            <a:r>
              <a:rPr lang="en-US" altLang="en-US" dirty="0" smtClean="0"/>
              <a:t>Why </a:t>
            </a:r>
            <a:r>
              <a:rPr lang="en-US" altLang="en-US" dirty="0"/>
              <a:t>is that? Because only fat-soluble substances can enter the skin, not water-soluble ones. </a:t>
            </a:r>
          </a:p>
          <a:p>
            <a:endParaRPr lang="en-US" dirty="0"/>
          </a:p>
        </p:txBody>
      </p:sp>
    </p:spTree>
    <p:extLst>
      <p:ext uri="{BB962C8B-B14F-4D97-AF65-F5344CB8AC3E}">
        <p14:creationId xmlns:p14="http://schemas.microsoft.com/office/powerpoint/2010/main" val="330791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362" y="2275"/>
            <a:ext cx="7242048" cy="762000"/>
          </a:xfrm>
        </p:spPr>
        <p:txBody>
          <a:bodyPr/>
          <a:lstStyle/>
          <a:p>
            <a:pPr algn="ctr"/>
            <a:r>
              <a:rPr lang="en-US" dirty="0" smtClean="0"/>
              <a:t>Skin Color </a:t>
            </a:r>
            <a:endParaRPr lang="en-US" dirty="0"/>
          </a:p>
        </p:txBody>
      </p:sp>
      <p:sp>
        <p:nvSpPr>
          <p:cNvPr id="3" name="Content Placeholder 2"/>
          <p:cNvSpPr>
            <a:spLocks noGrp="1"/>
          </p:cNvSpPr>
          <p:nvPr>
            <p:ph sz="half" idx="1"/>
          </p:nvPr>
        </p:nvSpPr>
        <p:spPr>
          <a:xfrm>
            <a:off x="304800" y="764275"/>
            <a:ext cx="4648200" cy="5865125"/>
          </a:xfrm>
        </p:spPr>
        <p:txBody>
          <a:bodyPr>
            <a:normAutofit/>
          </a:bodyPr>
          <a:lstStyle/>
          <a:p>
            <a:r>
              <a:rPr lang="en-US" dirty="0" smtClean="0"/>
              <a:t>3 pigments </a:t>
            </a:r>
          </a:p>
          <a:p>
            <a:pPr lvl="1"/>
            <a:r>
              <a:rPr lang="en-US" dirty="0" smtClean="0">
                <a:solidFill>
                  <a:schemeClr val="tx1"/>
                </a:solidFill>
              </a:rPr>
              <a:t>Melanin</a:t>
            </a:r>
          </a:p>
          <a:p>
            <a:pPr lvl="1"/>
            <a:r>
              <a:rPr lang="en-US" dirty="0" smtClean="0">
                <a:solidFill>
                  <a:schemeClr val="tx1"/>
                </a:solidFill>
              </a:rPr>
              <a:t>___________</a:t>
            </a:r>
          </a:p>
          <a:p>
            <a:pPr lvl="1"/>
            <a:r>
              <a:rPr lang="en-US" dirty="0" smtClean="0">
                <a:solidFill>
                  <a:schemeClr val="tx1"/>
                </a:solidFill>
              </a:rPr>
              <a:t>___________</a:t>
            </a:r>
          </a:p>
          <a:p>
            <a:pPr marL="0" indent="0">
              <a:buNone/>
            </a:pPr>
            <a:endParaRPr lang="en-US" dirty="0" smtClean="0"/>
          </a:p>
          <a:p>
            <a:pPr marL="0" indent="0">
              <a:buNone/>
            </a:pPr>
            <a:r>
              <a:rPr lang="en-US" dirty="0" smtClean="0"/>
              <a:t>Sun Exposure: </a:t>
            </a:r>
          </a:p>
          <a:p>
            <a:r>
              <a:rPr lang="en-US" dirty="0" smtClean="0"/>
              <a:t>Necessary to produce __________</a:t>
            </a:r>
          </a:p>
          <a:p>
            <a:r>
              <a:rPr lang="en-US" dirty="0"/>
              <a:t>I</a:t>
            </a:r>
            <a:r>
              <a:rPr lang="en-US" dirty="0" smtClean="0"/>
              <a:t>ncreased exposure</a:t>
            </a:r>
          </a:p>
          <a:p>
            <a:pPr lvl="1"/>
            <a:r>
              <a:rPr lang="en-US" dirty="0" smtClean="0">
                <a:solidFill>
                  <a:schemeClr val="tx1"/>
                </a:solidFill>
              </a:rPr>
              <a:t>_________ </a:t>
            </a:r>
          </a:p>
          <a:p>
            <a:pPr lvl="1"/>
            <a:r>
              <a:rPr lang="en-US" dirty="0" smtClean="0">
                <a:solidFill>
                  <a:schemeClr val="tx1"/>
                </a:solidFill>
              </a:rPr>
              <a:t>Increased _____________</a:t>
            </a:r>
            <a:endParaRPr lang="en-US" dirty="0">
              <a:solidFill>
                <a:schemeClr val="tx1"/>
              </a:solidFill>
            </a:endParaRP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191000" y="1371600"/>
            <a:ext cx="4279252" cy="2666999"/>
          </a:xfrm>
        </p:spPr>
      </p:pic>
      <p:pic>
        <p:nvPicPr>
          <p:cNvPr id="5"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4191000"/>
            <a:ext cx="3283410" cy="2605881"/>
          </a:xfrm>
          <a:prstGeom prst="rect">
            <a:avLst/>
          </a:prstGeom>
        </p:spPr>
      </p:pic>
      <p:sp>
        <p:nvSpPr>
          <p:cNvPr id="7" name="TextBox 6"/>
          <p:cNvSpPr txBox="1"/>
          <p:nvPr/>
        </p:nvSpPr>
        <p:spPr>
          <a:xfrm>
            <a:off x="914400" y="1676400"/>
            <a:ext cx="2166201" cy="461665"/>
          </a:xfrm>
          <a:prstGeom prst="rect">
            <a:avLst/>
          </a:prstGeom>
          <a:noFill/>
        </p:spPr>
        <p:txBody>
          <a:bodyPr wrap="square" rtlCol="0">
            <a:spAutoFit/>
          </a:bodyPr>
          <a:lstStyle/>
          <a:p>
            <a:r>
              <a:rPr lang="en-US" sz="2400" dirty="0"/>
              <a:t>H</a:t>
            </a:r>
            <a:r>
              <a:rPr lang="en-US" sz="2400" dirty="0" smtClean="0"/>
              <a:t>emoglobin</a:t>
            </a:r>
            <a:endParaRPr lang="en-US" sz="2400" dirty="0"/>
          </a:p>
        </p:txBody>
      </p:sp>
      <p:sp>
        <p:nvSpPr>
          <p:cNvPr id="10" name="TextBox 9"/>
          <p:cNvSpPr txBox="1"/>
          <p:nvPr/>
        </p:nvSpPr>
        <p:spPr>
          <a:xfrm>
            <a:off x="912436" y="2026324"/>
            <a:ext cx="2166201" cy="461665"/>
          </a:xfrm>
          <a:prstGeom prst="rect">
            <a:avLst/>
          </a:prstGeom>
          <a:noFill/>
        </p:spPr>
        <p:txBody>
          <a:bodyPr wrap="square" rtlCol="0">
            <a:spAutoFit/>
          </a:bodyPr>
          <a:lstStyle/>
          <a:p>
            <a:r>
              <a:rPr lang="en-US" sz="2400" dirty="0" smtClean="0"/>
              <a:t>Carotene</a:t>
            </a:r>
            <a:endParaRPr lang="en-US" sz="2400" dirty="0"/>
          </a:p>
        </p:txBody>
      </p:sp>
      <p:sp>
        <p:nvSpPr>
          <p:cNvPr id="11" name="TextBox 10"/>
          <p:cNvSpPr txBox="1"/>
          <p:nvPr/>
        </p:nvSpPr>
        <p:spPr>
          <a:xfrm>
            <a:off x="683960" y="4023895"/>
            <a:ext cx="2166201" cy="461665"/>
          </a:xfrm>
          <a:prstGeom prst="rect">
            <a:avLst/>
          </a:prstGeom>
          <a:noFill/>
        </p:spPr>
        <p:txBody>
          <a:bodyPr wrap="square" rtlCol="0">
            <a:spAutoFit/>
          </a:bodyPr>
          <a:lstStyle/>
          <a:p>
            <a:r>
              <a:rPr lang="en-US" sz="2400" dirty="0" smtClean="0"/>
              <a:t>Vitamin D</a:t>
            </a:r>
            <a:endParaRPr lang="en-US" sz="2400" dirty="0"/>
          </a:p>
        </p:txBody>
      </p:sp>
      <p:sp>
        <p:nvSpPr>
          <p:cNvPr id="12" name="TextBox 11"/>
          <p:cNvSpPr txBox="1"/>
          <p:nvPr/>
        </p:nvSpPr>
        <p:spPr>
          <a:xfrm>
            <a:off x="838200" y="4945488"/>
            <a:ext cx="2166201" cy="461665"/>
          </a:xfrm>
          <a:prstGeom prst="rect">
            <a:avLst/>
          </a:prstGeom>
          <a:noFill/>
        </p:spPr>
        <p:txBody>
          <a:bodyPr wrap="square" rtlCol="0">
            <a:spAutoFit/>
          </a:bodyPr>
          <a:lstStyle/>
          <a:p>
            <a:r>
              <a:rPr lang="en-US" sz="2400" dirty="0" smtClean="0"/>
              <a:t>Darker skin</a:t>
            </a:r>
            <a:endParaRPr lang="en-US" sz="2400" dirty="0"/>
          </a:p>
        </p:txBody>
      </p:sp>
      <p:sp>
        <p:nvSpPr>
          <p:cNvPr id="13" name="TextBox 12"/>
          <p:cNvSpPr txBox="1"/>
          <p:nvPr/>
        </p:nvSpPr>
        <p:spPr>
          <a:xfrm>
            <a:off x="2395194" y="5388299"/>
            <a:ext cx="2166201" cy="461665"/>
          </a:xfrm>
          <a:prstGeom prst="rect">
            <a:avLst/>
          </a:prstGeom>
          <a:noFill/>
        </p:spPr>
        <p:txBody>
          <a:bodyPr wrap="square" rtlCol="0">
            <a:spAutoFit/>
          </a:bodyPr>
          <a:lstStyle/>
          <a:p>
            <a:r>
              <a:rPr lang="en-US" sz="2400" dirty="0" smtClean="0"/>
              <a:t>risk of cancer</a:t>
            </a:r>
            <a:endParaRPr lang="en-US" sz="2400" dirty="0"/>
          </a:p>
        </p:txBody>
      </p:sp>
    </p:spTree>
    <p:extLst>
      <p:ext uri="{BB962C8B-B14F-4D97-AF65-F5344CB8AC3E}">
        <p14:creationId xmlns:p14="http://schemas.microsoft.com/office/powerpoint/2010/main" val="112245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242048" cy="701040"/>
          </a:xfrm>
        </p:spPr>
        <p:txBody>
          <a:bodyPr/>
          <a:lstStyle/>
          <a:p>
            <a:pPr algn="ctr"/>
            <a:r>
              <a:rPr lang="en-US" dirty="0" smtClean="0"/>
              <a:t>Cancer</a:t>
            </a:r>
            <a:endParaRPr lang="en-US" dirty="0"/>
          </a:p>
        </p:txBody>
      </p:sp>
      <p:sp>
        <p:nvSpPr>
          <p:cNvPr id="3" name="Content Placeholder 2"/>
          <p:cNvSpPr>
            <a:spLocks noGrp="1"/>
          </p:cNvSpPr>
          <p:nvPr>
            <p:ph sz="half" idx="1"/>
          </p:nvPr>
        </p:nvSpPr>
        <p:spPr>
          <a:xfrm>
            <a:off x="137160" y="1219200"/>
            <a:ext cx="3749040" cy="4525963"/>
          </a:xfrm>
        </p:spPr>
        <p:txBody>
          <a:bodyPr/>
          <a:lstStyle/>
          <a:p>
            <a:r>
              <a:rPr lang="en-US" dirty="0"/>
              <a:t>O</a:t>
            </a:r>
            <a:r>
              <a:rPr lang="en-US" dirty="0" smtClean="0"/>
              <a:t>vergrowth of cells</a:t>
            </a:r>
          </a:p>
          <a:p>
            <a:pPr lvl="1"/>
            <a:r>
              <a:rPr lang="en-US" dirty="0" smtClean="0">
                <a:solidFill>
                  <a:schemeClr val="tx1"/>
                </a:solidFill>
              </a:rPr>
              <a:t>_________ </a:t>
            </a:r>
          </a:p>
          <a:p>
            <a:pPr lvl="1"/>
            <a:r>
              <a:rPr lang="en-US" dirty="0" smtClean="0">
                <a:solidFill>
                  <a:schemeClr val="tx1"/>
                </a:solidFill>
              </a:rPr>
              <a:t>_________</a:t>
            </a:r>
          </a:p>
          <a:p>
            <a:pPr marL="292608" lvl="1" indent="0">
              <a:buNone/>
            </a:pPr>
            <a:endParaRPr lang="en-US" dirty="0" smtClean="0">
              <a:solidFill>
                <a:schemeClr val="tx1"/>
              </a:solidFill>
            </a:endParaRPr>
          </a:p>
          <a:p>
            <a:r>
              <a:rPr lang="en-US" dirty="0" smtClean="0"/>
              <a:t>DNA is damaged</a:t>
            </a:r>
          </a:p>
          <a:p>
            <a:r>
              <a:rPr lang="en-US" dirty="0" smtClean="0"/>
              <a:t>Cell cycle malfunctions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038600" y="1905000"/>
            <a:ext cx="4971485" cy="2819399"/>
          </a:xfrm>
        </p:spPr>
      </p:pic>
      <p:sp>
        <p:nvSpPr>
          <p:cNvPr id="6" name="TextBox 5"/>
          <p:cNvSpPr txBox="1"/>
          <p:nvPr/>
        </p:nvSpPr>
        <p:spPr>
          <a:xfrm>
            <a:off x="778300" y="1674167"/>
            <a:ext cx="914400" cy="461665"/>
          </a:xfrm>
          <a:prstGeom prst="rect">
            <a:avLst/>
          </a:prstGeom>
          <a:noFill/>
        </p:spPr>
        <p:txBody>
          <a:bodyPr wrap="square" rtlCol="0">
            <a:spAutoFit/>
          </a:bodyPr>
          <a:lstStyle/>
          <a:p>
            <a:r>
              <a:rPr lang="en-US" sz="2400" dirty="0" smtClean="0"/>
              <a:t>Size</a:t>
            </a:r>
            <a:endParaRPr lang="en-US" sz="2400" dirty="0"/>
          </a:p>
        </p:txBody>
      </p:sp>
      <p:sp>
        <p:nvSpPr>
          <p:cNvPr id="7" name="TextBox 6"/>
          <p:cNvSpPr txBox="1"/>
          <p:nvPr/>
        </p:nvSpPr>
        <p:spPr>
          <a:xfrm>
            <a:off x="609601" y="2138065"/>
            <a:ext cx="1371600" cy="461665"/>
          </a:xfrm>
          <a:prstGeom prst="rect">
            <a:avLst/>
          </a:prstGeom>
          <a:noFill/>
        </p:spPr>
        <p:txBody>
          <a:bodyPr wrap="square" rtlCol="0">
            <a:spAutoFit/>
          </a:bodyPr>
          <a:lstStyle/>
          <a:p>
            <a:r>
              <a:rPr lang="en-US" sz="2400" dirty="0" smtClean="0"/>
              <a:t>Quantity</a:t>
            </a:r>
            <a:endParaRPr lang="en-US" sz="2400" dirty="0"/>
          </a:p>
        </p:txBody>
      </p:sp>
    </p:spTree>
    <p:extLst>
      <p:ext uri="{BB962C8B-B14F-4D97-AF65-F5344CB8AC3E}">
        <p14:creationId xmlns:p14="http://schemas.microsoft.com/office/powerpoint/2010/main" val="358930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7239000" cy="701040"/>
          </a:xfrm>
        </p:spPr>
        <p:txBody>
          <a:bodyPr>
            <a:normAutofit fontScale="90000"/>
          </a:bodyPr>
          <a:lstStyle/>
          <a:p>
            <a:pPr algn="ctr"/>
            <a:r>
              <a:rPr lang="en-US" dirty="0" smtClean="0"/>
              <a:t>How Sunlight affects the skin</a:t>
            </a:r>
            <a:endParaRPr lang="en-US" dirty="0"/>
          </a:p>
        </p:txBody>
      </p:sp>
      <p:sp>
        <p:nvSpPr>
          <p:cNvPr id="5" name="Content Placeholder 4"/>
          <p:cNvSpPr>
            <a:spLocks noGrp="1"/>
          </p:cNvSpPr>
          <p:nvPr>
            <p:ph idx="1"/>
          </p:nvPr>
        </p:nvSpPr>
        <p:spPr/>
        <p:txBody>
          <a:bodyPr>
            <a:normAutofit lnSpcReduction="10000"/>
          </a:bodyPr>
          <a:lstStyle/>
          <a:p>
            <a:pPr marL="514350" indent="-514350">
              <a:buFont typeface="+mj-lt"/>
              <a:buAutoNum type="arabicPeriod"/>
            </a:pPr>
            <a:r>
              <a:rPr lang="en-US" dirty="0" smtClean="0"/>
              <a:t>What is the difference between sun poisoning and sun burn? Who is more likely to get sun poisoning? </a:t>
            </a:r>
          </a:p>
          <a:p>
            <a:pPr marL="514350" indent="-514350">
              <a:buFont typeface="+mj-lt"/>
              <a:buAutoNum type="arabicPeriod"/>
            </a:pPr>
            <a:r>
              <a:rPr lang="en-US" dirty="0" smtClean="0"/>
              <a:t>Is there a correlation between the amount of melanin in the skin and damage to the skin? </a:t>
            </a:r>
          </a:p>
          <a:p>
            <a:pPr marL="514350" indent="-514350">
              <a:buFont typeface="+mj-lt"/>
              <a:buAutoNum type="arabicPeriod"/>
            </a:pPr>
            <a:r>
              <a:rPr lang="en-US" dirty="0" smtClean="0"/>
              <a:t>Who is more likely to get skin cancer light skinned people or dark skinned people?  Why? </a:t>
            </a:r>
          </a:p>
          <a:p>
            <a:pPr marL="514350" indent="-514350">
              <a:buFont typeface="+mj-lt"/>
              <a:buAutoNum type="arabicPeriod"/>
            </a:pPr>
            <a:r>
              <a:rPr lang="en-US" dirty="0" smtClean="0"/>
              <a:t>How was the skin affected when you moved the exposure bar from dark skin to light skin? </a:t>
            </a:r>
            <a:endParaRPr lang="en-US" dirty="0"/>
          </a:p>
        </p:txBody>
      </p:sp>
    </p:spTree>
    <p:extLst>
      <p:ext uri="{BB962C8B-B14F-4D97-AF65-F5344CB8AC3E}">
        <p14:creationId xmlns:p14="http://schemas.microsoft.com/office/powerpoint/2010/main" val="1102291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7242048" cy="685800"/>
          </a:xfrm>
        </p:spPr>
        <p:txBody>
          <a:bodyPr>
            <a:normAutofit/>
          </a:bodyPr>
          <a:lstStyle/>
          <a:p>
            <a:pPr algn="ctr"/>
            <a:r>
              <a:rPr lang="en-US" dirty="0" smtClean="0"/>
              <a:t>Skin as an indicator</a:t>
            </a:r>
            <a:endParaRPr lang="en-US" dirty="0"/>
          </a:p>
        </p:txBody>
      </p:sp>
      <p:sp>
        <p:nvSpPr>
          <p:cNvPr id="5" name="Content Placeholder 4"/>
          <p:cNvSpPr>
            <a:spLocks noGrp="1"/>
          </p:cNvSpPr>
          <p:nvPr>
            <p:ph sz="half" idx="1"/>
          </p:nvPr>
        </p:nvSpPr>
        <p:spPr>
          <a:xfrm>
            <a:off x="457200" y="1219200"/>
            <a:ext cx="3962400" cy="5334000"/>
          </a:xfrm>
        </p:spPr>
        <p:txBody>
          <a:bodyPr>
            <a:normAutofit/>
          </a:bodyPr>
          <a:lstStyle/>
          <a:p>
            <a:pPr marL="0" indent="0">
              <a:buNone/>
            </a:pPr>
            <a:r>
              <a:rPr lang="en-US" dirty="0" err="1" smtClean="0"/>
              <a:t>Cyanotonic</a:t>
            </a:r>
            <a:endParaRPr lang="en-US" dirty="0" smtClean="0"/>
          </a:p>
          <a:p>
            <a:pPr lvl="1"/>
            <a:r>
              <a:rPr lang="en-US" dirty="0" smtClean="0">
                <a:solidFill>
                  <a:schemeClr val="tx1"/>
                </a:solidFill>
              </a:rPr>
              <a:t>Blood is not picking up enough oxygen</a:t>
            </a:r>
          </a:p>
          <a:p>
            <a:pPr lvl="1"/>
            <a:r>
              <a:rPr lang="en-US" dirty="0" smtClean="0">
                <a:solidFill>
                  <a:schemeClr val="tx1"/>
                </a:solidFill>
              </a:rPr>
              <a:t>Skin turns ________ </a:t>
            </a:r>
          </a:p>
          <a:p>
            <a:pPr lvl="1"/>
            <a:endParaRPr lang="en-US" dirty="0" smtClean="0">
              <a:solidFill>
                <a:schemeClr val="tx1"/>
              </a:solidFill>
            </a:endParaRPr>
          </a:p>
          <a:p>
            <a:pPr marL="0" indent="0">
              <a:buNone/>
            </a:pPr>
            <a:r>
              <a:rPr lang="en-US" dirty="0" err="1" smtClean="0"/>
              <a:t>Erythmea</a:t>
            </a:r>
            <a:r>
              <a:rPr lang="en-US" dirty="0" smtClean="0"/>
              <a:t> </a:t>
            </a:r>
          </a:p>
          <a:p>
            <a:pPr lvl="1"/>
            <a:r>
              <a:rPr lang="en-US" dirty="0" smtClean="0">
                <a:solidFill>
                  <a:schemeClr val="tx1"/>
                </a:solidFill>
              </a:rPr>
              <a:t>___________  </a:t>
            </a:r>
            <a:r>
              <a:rPr lang="en-US" dirty="0">
                <a:solidFill>
                  <a:schemeClr val="tx1"/>
                </a:solidFill>
              </a:rPr>
              <a:t>of </a:t>
            </a:r>
            <a:r>
              <a:rPr lang="en-US" dirty="0" smtClean="0">
                <a:solidFill>
                  <a:schemeClr val="tx1"/>
                </a:solidFill>
              </a:rPr>
              <a:t>skin</a:t>
            </a:r>
          </a:p>
          <a:p>
            <a:pPr lvl="1"/>
            <a:r>
              <a:rPr lang="en-US" dirty="0">
                <a:solidFill>
                  <a:schemeClr val="tx1"/>
                </a:solidFill>
              </a:rPr>
              <a:t>C</a:t>
            </a:r>
            <a:r>
              <a:rPr lang="en-US" dirty="0" smtClean="0">
                <a:solidFill>
                  <a:schemeClr val="tx1"/>
                </a:solidFill>
              </a:rPr>
              <a:t>apillaries engorged with ________ </a:t>
            </a:r>
          </a:p>
          <a:p>
            <a:pPr lvl="1"/>
            <a:r>
              <a:rPr lang="en-US" dirty="0" smtClean="0">
                <a:solidFill>
                  <a:schemeClr val="tx1"/>
                </a:solidFill>
              </a:rPr>
              <a:t>Heat, infection, inflammation, etc. </a:t>
            </a:r>
          </a:p>
          <a:p>
            <a:pPr lvl="1"/>
            <a:endParaRPr lang="en-US" dirty="0">
              <a:solidFill>
                <a:schemeClr val="tx1"/>
              </a:solidFill>
            </a:endParaRPr>
          </a:p>
        </p:txBody>
      </p:sp>
      <p:pic>
        <p:nvPicPr>
          <p:cNvPr id="2" name="Content Placeholder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24400" y="1828800"/>
            <a:ext cx="2889244" cy="2045195"/>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4079119"/>
            <a:ext cx="2781300" cy="2207381"/>
          </a:xfrm>
          <a:prstGeom prst="rect">
            <a:avLst/>
          </a:prstGeom>
        </p:spPr>
      </p:pic>
      <p:sp>
        <p:nvSpPr>
          <p:cNvPr id="6" name="TextBox 5"/>
          <p:cNvSpPr txBox="1"/>
          <p:nvPr/>
        </p:nvSpPr>
        <p:spPr>
          <a:xfrm>
            <a:off x="2460396" y="2514600"/>
            <a:ext cx="2166201" cy="461665"/>
          </a:xfrm>
          <a:prstGeom prst="rect">
            <a:avLst/>
          </a:prstGeom>
          <a:noFill/>
        </p:spPr>
        <p:txBody>
          <a:bodyPr wrap="square" rtlCol="0">
            <a:spAutoFit/>
          </a:bodyPr>
          <a:lstStyle/>
          <a:p>
            <a:r>
              <a:rPr lang="en-US" sz="2400" dirty="0"/>
              <a:t>b</a:t>
            </a:r>
            <a:r>
              <a:rPr lang="en-US" sz="2400" dirty="0" smtClean="0"/>
              <a:t>luish-purple</a:t>
            </a:r>
            <a:endParaRPr lang="en-US" sz="2400" dirty="0"/>
          </a:p>
        </p:txBody>
      </p:sp>
      <p:sp>
        <p:nvSpPr>
          <p:cNvPr id="8" name="TextBox 7"/>
          <p:cNvSpPr txBox="1"/>
          <p:nvPr/>
        </p:nvSpPr>
        <p:spPr>
          <a:xfrm>
            <a:off x="1719999" y="4643735"/>
            <a:ext cx="2166201" cy="461665"/>
          </a:xfrm>
          <a:prstGeom prst="rect">
            <a:avLst/>
          </a:prstGeom>
          <a:noFill/>
        </p:spPr>
        <p:txBody>
          <a:bodyPr wrap="square" rtlCol="0">
            <a:spAutoFit/>
          </a:bodyPr>
          <a:lstStyle/>
          <a:p>
            <a:r>
              <a:rPr lang="en-US" sz="2400" dirty="0" smtClean="0"/>
              <a:t>blood</a:t>
            </a:r>
            <a:endParaRPr lang="en-US" sz="2400" dirty="0"/>
          </a:p>
        </p:txBody>
      </p:sp>
      <p:sp>
        <p:nvSpPr>
          <p:cNvPr id="9" name="TextBox 8"/>
          <p:cNvSpPr txBox="1"/>
          <p:nvPr/>
        </p:nvSpPr>
        <p:spPr>
          <a:xfrm>
            <a:off x="1066800" y="3864568"/>
            <a:ext cx="2166201" cy="461665"/>
          </a:xfrm>
          <a:prstGeom prst="rect">
            <a:avLst/>
          </a:prstGeom>
          <a:noFill/>
        </p:spPr>
        <p:txBody>
          <a:bodyPr wrap="square" rtlCol="0">
            <a:spAutoFit/>
          </a:bodyPr>
          <a:lstStyle/>
          <a:p>
            <a:r>
              <a:rPr lang="en-US" sz="2400" dirty="0" smtClean="0"/>
              <a:t>Redness</a:t>
            </a:r>
            <a:endParaRPr lang="en-US" sz="2400" dirty="0"/>
          </a:p>
        </p:txBody>
      </p:sp>
    </p:spTree>
    <p:extLst>
      <p:ext uri="{BB962C8B-B14F-4D97-AF65-F5344CB8AC3E}">
        <p14:creationId xmlns:p14="http://schemas.microsoft.com/office/powerpoint/2010/main" val="216636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542778"/>
            <a:ext cx="3521075" cy="2640806"/>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178300" y="2666873"/>
            <a:ext cx="3521075" cy="2392616"/>
          </a:xfrm>
        </p:spPr>
      </p:pic>
    </p:spTree>
    <p:extLst>
      <p:ext uri="{BB962C8B-B14F-4D97-AF65-F5344CB8AC3E}">
        <p14:creationId xmlns:p14="http://schemas.microsoft.com/office/powerpoint/2010/main" val="38585629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16" y="220980"/>
            <a:ext cx="7242048" cy="624840"/>
          </a:xfrm>
        </p:spPr>
        <p:txBody>
          <a:bodyPr/>
          <a:lstStyle/>
          <a:p>
            <a:pPr algn="ctr"/>
            <a:r>
              <a:rPr lang="en-US" dirty="0" smtClean="0"/>
              <a:t>Jaundice</a:t>
            </a:r>
            <a:endParaRPr lang="en-US" dirty="0"/>
          </a:p>
        </p:txBody>
      </p:sp>
      <p:sp>
        <p:nvSpPr>
          <p:cNvPr id="4" name="Content Placeholder 3"/>
          <p:cNvSpPr>
            <a:spLocks noGrp="1"/>
          </p:cNvSpPr>
          <p:nvPr>
            <p:ph sz="half" idx="1"/>
          </p:nvPr>
        </p:nvSpPr>
        <p:spPr>
          <a:xfrm>
            <a:off x="325908" y="876527"/>
            <a:ext cx="4246091" cy="5295673"/>
          </a:xfrm>
        </p:spPr>
        <p:txBody>
          <a:bodyPr>
            <a:normAutofit/>
          </a:bodyPr>
          <a:lstStyle/>
          <a:p>
            <a:r>
              <a:rPr lang="en-US" dirty="0" smtClean="0"/>
              <a:t>Yellow skin and whites of the eyes</a:t>
            </a:r>
          </a:p>
          <a:p>
            <a:r>
              <a:rPr lang="en-US" dirty="0"/>
              <a:t>E</a:t>
            </a:r>
            <a:r>
              <a:rPr lang="en-US" dirty="0" smtClean="0"/>
              <a:t>xcess _________in blood </a:t>
            </a:r>
          </a:p>
          <a:p>
            <a:r>
              <a:rPr lang="en-US" dirty="0" smtClean="0"/>
              <a:t>Indicates ________     in adults</a:t>
            </a:r>
          </a:p>
          <a:p>
            <a:r>
              <a:rPr lang="en-US" dirty="0" smtClean="0"/>
              <a:t>_____________ function in infants </a:t>
            </a:r>
          </a:p>
          <a:p>
            <a:endParaRPr lang="en-US" dirty="0" smtClean="0"/>
          </a:p>
          <a:p>
            <a:endParaRPr lang="en-US" dirty="0" smtClean="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553825"/>
            <a:ext cx="3490912" cy="2494629"/>
          </a:xfrm>
          <a:prstGeom prst="rect">
            <a:avLst/>
          </a:prstGeom>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495800" y="3810000"/>
            <a:ext cx="3284721" cy="2841283"/>
          </a:xfrm>
        </p:spPr>
      </p:pic>
      <p:sp>
        <p:nvSpPr>
          <p:cNvPr id="8" name="TextBox 7"/>
          <p:cNvSpPr txBox="1"/>
          <p:nvPr/>
        </p:nvSpPr>
        <p:spPr>
          <a:xfrm>
            <a:off x="1811439" y="1801139"/>
            <a:ext cx="2166201" cy="523220"/>
          </a:xfrm>
          <a:prstGeom prst="rect">
            <a:avLst/>
          </a:prstGeom>
          <a:noFill/>
        </p:spPr>
        <p:txBody>
          <a:bodyPr wrap="square" rtlCol="0">
            <a:spAutoFit/>
          </a:bodyPr>
          <a:lstStyle/>
          <a:p>
            <a:r>
              <a:rPr lang="en-US" sz="2800" dirty="0" smtClean="0"/>
              <a:t>bilirubin</a:t>
            </a:r>
            <a:endParaRPr lang="en-US" sz="2800" dirty="0"/>
          </a:p>
        </p:txBody>
      </p:sp>
      <p:sp>
        <p:nvSpPr>
          <p:cNvPr id="9" name="TextBox 8"/>
          <p:cNvSpPr txBox="1"/>
          <p:nvPr/>
        </p:nvSpPr>
        <p:spPr>
          <a:xfrm>
            <a:off x="2209800" y="2725645"/>
            <a:ext cx="2166201" cy="523220"/>
          </a:xfrm>
          <a:prstGeom prst="rect">
            <a:avLst/>
          </a:prstGeom>
          <a:noFill/>
        </p:spPr>
        <p:txBody>
          <a:bodyPr wrap="square" rtlCol="0">
            <a:spAutoFit/>
          </a:bodyPr>
          <a:lstStyle/>
          <a:p>
            <a:r>
              <a:rPr lang="en-US" sz="2800" dirty="0" smtClean="0"/>
              <a:t>liver disease</a:t>
            </a:r>
            <a:endParaRPr lang="en-US" sz="2800" dirty="0"/>
          </a:p>
        </p:txBody>
      </p:sp>
      <p:sp>
        <p:nvSpPr>
          <p:cNvPr id="10" name="TextBox 9"/>
          <p:cNvSpPr txBox="1"/>
          <p:nvPr/>
        </p:nvSpPr>
        <p:spPr>
          <a:xfrm>
            <a:off x="685800" y="3659578"/>
            <a:ext cx="2743200" cy="523220"/>
          </a:xfrm>
          <a:prstGeom prst="rect">
            <a:avLst/>
          </a:prstGeom>
          <a:noFill/>
        </p:spPr>
        <p:txBody>
          <a:bodyPr wrap="square" rtlCol="0">
            <a:spAutoFit/>
          </a:bodyPr>
          <a:lstStyle/>
          <a:p>
            <a:r>
              <a:rPr lang="en-US" sz="2800" dirty="0" smtClean="0"/>
              <a:t>Immature liver</a:t>
            </a:r>
            <a:endParaRPr lang="en-US" sz="2800" dirty="0"/>
          </a:p>
        </p:txBody>
      </p:sp>
    </p:spTree>
    <p:extLst>
      <p:ext uri="{BB962C8B-B14F-4D97-AF65-F5344CB8AC3E}">
        <p14:creationId xmlns:p14="http://schemas.microsoft.com/office/powerpoint/2010/main" val="146556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16" y="76200"/>
            <a:ext cx="7242048" cy="606264"/>
          </a:xfrm>
        </p:spPr>
        <p:txBody>
          <a:bodyPr/>
          <a:lstStyle/>
          <a:p>
            <a:pPr algn="ctr"/>
            <a:r>
              <a:rPr lang="en-US" dirty="0" smtClean="0"/>
              <a:t>Treatment </a:t>
            </a:r>
            <a:endParaRPr lang="en-US" dirty="0"/>
          </a:p>
        </p:txBody>
      </p:sp>
      <p:sp>
        <p:nvSpPr>
          <p:cNvPr id="3" name="Content Placeholder 2"/>
          <p:cNvSpPr>
            <a:spLocks noGrp="1"/>
          </p:cNvSpPr>
          <p:nvPr>
            <p:ph sz="half" idx="1"/>
          </p:nvPr>
        </p:nvSpPr>
        <p:spPr>
          <a:xfrm>
            <a:off x="382540" y="1066800"/>
            <a:ext cx="3520440" cy="4525963"/>
          </a:xfrm>
        </p:spPr>
        <p:txBody>
          <a:bodyPr/>
          <a:lstStyle/>
          <a:p>
            <a:pPr marL="0" indent="0">
              <a:buNone/>
            </a:pPr>
            <a:r>
              <a:rPr lang="en-US" dirty="0" smtClean="0"/>
              <a:t>Adults</a:t>
            </a:r>
            <a:endParaRPr lang="en-US" dirty="0"/>
          </a:p>
          <a:p>
            <a:r>
              <a:rPr lang="en-US" dirty="0" smtClean="0"/>
              <a:t>__________</a:t>
            </a:r>
          </a:p>
          <a:p>
            <a:pPr marL="0" indent="0">
              <a:buNone/>
            </a:pPr>
            <a:r>
              <a:rPr lang="en-US" dirty="0" smtClean="0"/>
              <a:t>   ______</a:t>
            </a:r>
          </a:p>
          <a:p>
            <a:r>
              <a:rPr lang="en-US" dirty="0" smtClean="0"/>
              <a:t>Usually meds</a:t>
            </a:r>
          </a:p>
          <a:p>
            <a:pPr marL="0" indent="0">
              <a:buNone/>
            </a:pPr>
            <a:endParaRPr lang="en-US" dirty="0" smtClean="0"/>
          </a:p>
          <a:p>
            <a:pPr marL="0" indent="0">
              <a:buNone/>
            </a:pPr>
            <a:r>
              <a:rPr lang="en-US" dirty="0" smtClean="0"/>
              <a:t>Infants</a:t>
            </a:r>
          </a:p>
          <a:p>
            <a:r>
              <a:rPr lang="en-US" dirty="0" smtClean="0"/>
              <a:t>Exposure to UV light</a:t>
            </a:r>
          </a:p>
          <a:p>
            <a:r>
              <a:rPr lang="en-US" dirty="0" smtClean="0"/>
              <a:t>___________</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581400" y="1211058"/>
            <a:ext cx="5343745" cy="3549774"/>
          </a:xfrm>
        </p:spPr>
      </p:pic>
      <p:sp>
        <p:nvSpPr>
          <p:cNvPr id="6" name="TextBox 5"/>
          <p:cNvSpPr txBox="1"/>
          <p:nvPr/>
        </p:nvSpPr>
        <p:spPr>
          <a:xfrm>
            <a:off x="762000" y="1567190"/>
            <a:ext cx="2971800" cy="954107"/>
          </a:xfrm>
          <a:prstGeom prst="rect">
            <a:avLst/>
          </a:prstGeom>
          <a:noFill/>
        </p:spPr>
        <p:txBody>
          <a:bodyPr wrap="square" rtlCol="0">
            <a:spAutoFit/>
          </a:bodyPr>
          <a:lstStyle/>
          <a:p>
            <a:r>
              <a:rPr lang="en-US" sz="2800" dirty="0" smtClean="0"/>
              <a:t>Dependent on cause</a:t>
            </a:r>
            <a:endParaRPr lang="en-US" sz="2800" dirty="0"/>
          </a:p>
        </p:txBody>
      </p:sp>
      <p:sp>
        <p:nvSpPr>
          <p:cNvPr id="8" name="TextBox 7"/>
          <p:cNvSpPr txBox="1"/>
          <p:nvPr/>
        </p:nvSpPr>
        <p:spPr>
          <a:xfrm>
            <a:off x="762000" y="4953000"/>
            <a:ext cx="3657600" cy="954107"/>
          </a:xfrm>
          <a:prstGeom prst="rect">
            <a:avLst/>
          </a:prstGeom>
          <a:noFill/>
        </p:spPr>
        <p:txBody>
          <a:bodyPr wrap="square" rtlCol="0">
            <a:spAutoFit/>
          </a:bodyPr>
          <a:lstStyle/>
          <a:p>
            <a:r>
              <a:rPr lang="en-US" sz="2800" dirty="0" smtClean="0"/>
              <a:t>Increases excretion of bilirubin</a:t>
            </a:r>
            <a:endParaRPr lang="en-US" sz="2800" dirty="0"/>
          </a:p>
        </p:txBody>
      </p:sp>
    </p:spTree>
    <p:extLst>
      <p:ext uri="{BB962C8B-B14F-4D97-AF65-F5344CB8AC3E}">
        <p14:creationId xmlns:p14="http://schemas.microsoft.com/office/powerpoint/2010/main" val="126909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239000" cy="701040"/>
          </a:xfrm>
        </p:spPr>
        <p:txBody>
          <a:bodyPr/>
          <a:lstStyle/>
          <a:p>
            <a:pPr algn="ctr"/>
            <a:r>
              <a:rPr lang="en-US" dirty="0" smtClean="0"/>
              <a:t>Table Talk</a:t>
            </a:r>
            <a:endParaRPr lang="en-US" dirty="0"/>
          </a:p>
        </p:txBody>
      </p:sp>
      <p:sp>
        <p:nvSpPr>
          <p:cNvPr id="5" name="Content Placeholder 4"/>
          <p:cNvSpPr>
            <a:spLocks noGrp="1"/>
          </p:cNvSpPr>
          <p:nvPr>
            <p:ph idx="1"/>
          </p:nvPr>
        </p:nvSpPr>
        <p:spPr>
          <a:xfrm>
            <a:off x="457200" y="990600"/>
            <a:ext cx="7239000" cy="5465136"/>
          </a:xfrm>
        </p:spPr>
        <p:txBody>
          <a:bodyPr/>
          <a:lstStyle/>
          <a:p>
            <a:pPr marL="514350" indent="-514350">
              <a:buFont typeface="+mj-lt"/>
              <a:buAutoNum type="arabicPeriod"/>
            </a:pPr>
            <a:r>
              <a:rPr lang="en-US" dirty="0" smtClean="0"/>
              <a:t>Which type of sweat gland helps maintain homeostasis? </a:t>
            </a:r>
          </a:p>
          <a:p>
            <a:pPr marL="514350" indent="-514350">
              <a:buFont typeface="+mj-lt"/>
              <a:buAutoNum type="arabicPeriod"/>
            </a:pPr>
            <a:r>
              <a:rPr lang="en-US" dirty="0" smtClean="0"/>
              <a:t>Who would have a greater risk of getting skin cancer, an African American Cal Trans employee or an African American baseball player?  Why?</a:t>
            </a:r>
          </a:p>
          <a:p>
            <a:pPr marL="514350" indent="-514350">
              <a:buFont typeface="+mj-lt"/>
              <a:buAutoNum type="arabicPeriod"/>
            </a:pPr>
            <a:r>
              <a:rPr lang="en-US" dirty="0" smtClean="0"/>
              <a:t>Why does the treatment for jaundice differ in adults </a:t>
            </a:r>
            <a:r>
              <a:rPr lang="en-US" smtClean="0"/>
              <a:t>and infants? </a:t>
            </a:r>
            <a:endParaRPr lang="en-US" dirty="0" smtClean="0"/>
          </a:p>
          <a:p>
            <a:endParaRPr lang="en-US" dirty="0"/>
          </a:p>
        </p:txBody>
      </p:sp>
    </p:spTree>
    <p:extLst>
      <p:ext uri="{BB962C8B-B14F-4D97-AF65-F5344CB8AC3E}">
        <p14:creationId xmlns:p14="http://schemas.microsoft.com/office/powerpoint/2010/main" val="39221571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242048" cy="624840"/>
          </a:xfrm>
        </p:spPr>
        <p:txBody>
          <a:bodyPr/>
          <a:lstStyle/>
          <a:p>
            <a:pPr algn="ctr"/>
            <a:r>
              <a:rPr lang="en-US" dirty="0" smtClean="0"/>
              <a:t>Tattoos</a:t>
            </a:r>
            <a:endParaRPr lang="en-US" dirty="0"/>
          </a:p>
        </p:txBody>
      </p:sp>
      <p:sp>
        <p:nvSpPr>
          <p:cNvPr id="3" name="Content Placeholder 2"/>
          <p:cNvSpPr>
            <a:spLocks noGrp="1"/>
          </p:cNvSpPr>
          <p:nvPr>
            <p:ph sz="half" idx="1"/>
          </p:nvPr>
        </p:nvSpPr>
        <p:spPr>
          <a:xfrm>
            <a:off x="304800" y="1158240"/>
            <a:ext cx="4191000" cy="5471160"/>
          </a:xfrm>
        </p:spPr>
        <p:txBody>
          <a:bodyPr>
            <a:normAutofit/>
          </a:bodyPr>
          <a:lstStyle/>
          <a:p>
            <a:r>
              <a:rPr lang="en-US" sz="3200" dirty="0" smtClean="0"/>
              <a:t>Inked deposited into</a:t>
            </a:r>
          </a:p>
          <a:p>
            <a:pPr lvl="1"/>
            <a:r>
              <a:rPr lang="en-US" sz="3200" dirty="0" smtClean="0">
                <a:solidFill>
                  <a:schemeClr val="tx1"/>
                </a:solidFill>
              </a:rPr>
              <a:t>________</a:t>
            </a:r>
          </a:p>
          <a:p>
            <a:r>
              <a:rPr lang="en-US" sz="3200" dirty="0" smtClean="0"/>
              <a:t>Why? </a:t>
            </a:r>
          </a:p>
          <a:p>
            <a:pPr lvl="1"/>
            <a:r>
              <a:rPr lang="en-US" sz="3200" dirty="0">
                <a:solidFill>
                  <a:schemeClr val="tx1"/>
                </a:solidFill>
              </a:rPr>
              <a:t>L</a:t>
            </a:r>
            <a:r>
              <a:rPr lang="en-US" sz="3200" dirty="0" smtClean="0">
                <a:solidFill>
                  <a:schemeClr val="tx1"/>
                </a:solidFill>
              </a:rPr>
              <a:t>ayer is __________ </a:t>
            </a:r>
          </a:p>
          <a:p>
            <a:pPr lvl="1"/>
            <a:r>
              <a:rPr lang="en-US" sz="3200" dirty="0" smtClean="0">
                <a:solidFill>
                  <a:schemeClr val="tx1"/>
                </a:solidFill>
              </a:rPr>
              <a:t>Inked cells are trapped</a:t>
            </a:r>
            <a:endParaRPr lang="en-US" sz="3200" dirty="0">
              <a:solidFill>
                <a:schemeClr val="tx1"/>
              </a:solidFill>
            </a:endParaRPr>
          </a:p>
          <a:p>
            <a:pPr marL="0" indent="0">
              <a:buNone/>
            </a:pPr>
            <a:endParaRPr lang="en-US" sz="3200"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86400" y="228600"/>
            <a:ext cx="3005137" cy="3005137"/>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3429000"/>
            <a:ext cx="2588529" cy="3067769"/>
          </a:xfrm>
          <a:prstGeom prst="rect">
            <a:avLst/>
          </a:prstGeom>
        </p:spPr>
      </p:pic>
      <p:sp>
        <p:nvSpPr>
          <p:cNvPr id="4" name="TextBox 3"/>
          <p:cNvSpPr txBox="1"/>
          <p:nvPr/>
        </p:nvSpPr>
        <p:spPr>
          <a:xfrm>
            <a:off x="152400" y="6368866"/>
            <a:ext cx="5533115" cy="646331"/>
          </a:xfrm>
          <a:prstGeom prst="rect">
            <a:avLst/>
          </a:prstGeom>
          <a:noFill/>
        </p:spPr>
        <p:txBody>
          <a:bodyPr wrap="square" rtlCol="0">
            <a:spAutoFit/>
          </a:bodyPr>
          <a:lstStyle/>
          <a:p>
            <a:r>
              <a:rPr lang="en-US" dirty="0">
                <a:hlinkClick r:id="rId5"/>
              </a:rPr>
              <a:t>https://www.youtube.com/watch?v=DMuBif1mJz0</a:t>
            </a:r>
            <a:endParaRPr lang="en-US" dirty="0"/>
          </a:p>
          <a:p>
            <a:endParaRPr lang="en-US" dirty="0"/>
          </a:p>
        </p:txBody>
      </p:sp>
      <p:sp>
        <p:nvSpPr>
          <p:cNvPr id="7" name="TextBox 6"/>
          <p:cNvSpPr txBox="1"/>
          <p:nvPr/>
        </p:nvSpPr>
        <p:spPr>
          <a:xfrm>
            <a:off x="990600" y="2209800"/>
            <a:ext cx="1676400" cy="584775"/>
          </a:xfrm>
          <a:prstGeom prst="rect">
            <a:avLst/>
          </a:prstGeom>
          <a:noFill/>
        </p:spPr>
        <p:txBody>
          <a:bodyPr wrap="square" rtlCol="0">
            <a:spAutoFit/>
          </a:bodyPr>
          <a:lstStyle/>
          <a:p>
            <a:r>
              <a:rPr lang="en-US" sz="3200" dirty="0" smtClean="0"/>
              <a:t>dermis</a:t>
            </a:r>
            <a:endParaRPr lang="en-US" sz="3200" dirty="0"/>
          </a:p>
        </p:txBody>
      </p:sp>
      <p:sp>
        <p:nvSpPr>
          <p:cNvPr id="8" name="TextBox 7"/>
          <p:cNvSpPr txBox="1"/>
          <p:nvPr/>
        </p:nvSpPr>
        <p:spPr>
          <a:xfrm>
            <a:off x="990600" y="3704558"/>
            <a:ext cx="2487891" cy="584775"/>
          </a:xfrm>
          <a:prstGeom prst="rect">
            <a:avLst/>
          </a:prstGeom>
          <a:noFill/>
        </p:spPr>
        <p:txBody>
          <a:bodyPr wrap="square" rtlCol="0">
            <a:spAutoFit/>
          </a:bodyPr>
          <a:lstStyle/>
          <a:p>
            <a:r>
              <a:rPr lang="en-US" sz="3200" dirty="0" smtClean="0"/>
              <a:t>permanent</a:t>
            </a:r>
            <a:endParaRPr lang="en-US" sz="3200" dirty="0"/>
          </a:p>
        </p:txBody>
      </p:sp>
    </p:spTree>
    <p:extLst>
      <p:ext uri="{BB962C8B-B14F-4D97-AF65-F5344CB8AC3E}">
        <p14:creationId xmlns:p14="http://schemas.microsoft.com/office/powerpoint/2010/main" val="49198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Facelift before and after</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5887" y="1609725"/>
            <a:ext cx="6521625" cy="4846638"/>
          </a:xfrm>
        </p:spPr>
      </p:pic>
    </p:spTree>
    <p:extLst>
      <p:ext uri="{BB962C8B-B14F-4D97-AF65-F5344CB8AC3E}">
        <p14:creationId xmlns:p14="http://schemas.microsoft.com/office/powerpoint/2010/main" val="54610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7030A0"/>
                </a:solidFill>
              </a:rPr>
              <a:t>The integumentary system is made up of </a:t>
            </a:r>
            <a:endParaRPr lang="en-US" dirty="0">
              <a:solidFill>
                <a:srgbClr val="7030A0"/>
              </a:solidFill>
            </a:endParaRPr>
          </a:p>
        </p:txBody>
      </p:sp>
      <p:sp>
        <p:nvSpPr>
          <p:cNvPr id="3" name="Content Placeholder 2"/>
          <p:cNvSpPr>
            <a:spLocks noGrp="1"/>
          </p:cNvSpPr>
          <p:nvPr>
            <p:ph sz="half" idx="1"/>
          </p:nvPr>
        </p:nvSpPr>
        <p:spPr/>
        <p:txBody>
          <a:bodyPr/>
          <a:lstStyle/>
          <a:p>
            <a:pPr marL="514350" indent="-514350">
              <a:buFont typeface="+mj-lt"/>
              <a:buAutoNum type="arabicPeriod"/>
            </a:pPr>
            <a:r>
              <a:rPr lang="en-US" dirty="0" smtClean="0"/>
              <a:t>Skin</a:t>
            </a:r>
          </a:p>
          <a:p>
            <a:pPr marL="514350" indent="-514350">
              <a:buFont typeface="+mj-lt"/>
              <a:buAutoNum type="arabicPeriod"/>
            </a:pPr>
            <a:r>
              <a:rPr lang="en-US" dirty="0" smtClean="0"/>
              <a:t>________</a:t>
            </a:r>
          </a:p>
          <a:p>
            <a:pPr marL="514350" indent="-514350">
              <a:buFont typeface="+mj-lt"/>
              <a:buAutoNum type="arabicPeriod"/>
            </a:pPr>
            <a:r>
              <a:rPr lang="en-US" dirty="0" smtClean="0"/>
              <a:t>Nails</a:t>
            </a:r>
          </a:p>
          <a:p>
            <a:pPr marL="514350" indent="-514350">
              <a:buFont typeface="+mj-lt"/>
              <a:buAutoNum type="arabicPeriod"/>
            </a:pPr>
            <a:r>
              <a:rPr lang="en-US" dirty="0" smtClean="0"/>
              <a:t>________ </a:t>
            </a:r>
          </a:p>
          <a:p>
            <a:pPr marL="514350" indent="-514350">
              <a:buFont typeface="+mj-lt"/>
              <a:buAutoNum type="arabicPeriod"/>
            </a:pPr>
            <a:r>
              <a:rPr lang="en-US" dirty="0" smtClean="0"/>
              <a:t>Sensory __________</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842932" y="1828800"/>
            <a:ext cx="4867530" cy="3657600"/>
          </a:xfrm>
        </p:spPr>
      </p:pic>
      <p:sp>
        <p:nvSpPr>
          <p:cNvPr id="4" name="TextBox 3"/>
          <p:cNvSpPr txBox="1"/>
          <p:nvPr/>
        </p:nvSpPr>
        <p:spPr>
          <a:xfrm>
            <a:off x="1159466" y="2057400"/>
            <a:ext cx="990600" cy="523220"/>
          </a:xfrm>
          <a:prstGeom prst="rect">
            <a:avLst/>
          </a:prstGeom>
          <a:noFill/>
        </p:spPr>
        <p:txBody>
          <a:bodyPr wrap="square" rtlCol="0">
            <a:spAutoFit/>
          </a:bodyPr>
          <a:lstStyle/>
          <a:p>
            <a:r>
              <a:rPr lang="en-US" sz="2800" dirty="0" smtClean="0"/>
              <a:t>Hair</a:t>
            </a:r>
            <a:endParaRPr lang="en-US" sz="2800" dirty="0"/>
          </a:p>
        </p:txBody>
      </p:sp>
      <p:sp>
        <p:nvSpPr>
          <p:cNvPr id="7" name="TextBox 6"/>
          <p:cNvSpPr txBox="1"/>
          <p:nvPr/>
        </p:nvSpPr>
        <p:spPr>
          <a:xfrm>
            <a:off x="1066800" y="3124200"/>
            <a:ext cx="1467470" cy="523220"/>
          </a:xfrm>
          <a:prstGeom prst="rect">
            <a:avLst/>
          </a:prstGeom>
          <a:noFill/>
        </p:spPr>
        <p:txBody>
          <a:bodyPr wrap="square" rtlCol="0">
            <a:spAutoFit/>
          </a:bodyPr>
          <a:lstStyle/>
          <a:p>
            <a:r>
              <a:rPr lang="en-US" sz="2800" dirty="0" smtClean="0"/>
              <a:t>Glands</a:t>
            </a:r>
            <a:endParaRPr lang="en-US" sz="2800" dirty="0"/>
          </a:p>
        </p:txBody>
      </p:sp>
      <p:sp>
        <p:nvSpPr>
          <p:cNvPr id="8" name="TextBox 7"/>
          <p:cNvSpPr txBox="1"/>
          <p:nvPr/>
        </p:nvSpPr>
        <p:spPr>
          <a:xfrm>
            <a:off x="1066800" y="4038600"/>
            <a:ext cx="2362200" cy="523220"/>
          </a:xfrm>
          <a:prstGeom prst="rect">
            <a:avLst/>
          </a:prstGeom>
          <a:noFill/>
        </p:spPr>
        <p:txBody>
          <a:bodyPr wrap="square" rtlCol="0">
            <a:spAutoFit/>
          </a:bodyPr>
          <a:lstStyle/>
          <a:p>
            <a:r>
              <a:rPr lang="en-US" sz="2800" dirty="0" smtClean="0"/>
              <a:t>receptors</a:t>
            </a:r>
            <a:endParaRPr lang="en-US" sz="2800" dirty="0"/>
          </a:p>
        </p:txBody>
      </p:sp>
      <p:sp>
        <p:nvSpPr>
          <p:cNvPr id="6" name="TextBox 5"/>
          <p:cNvSpPr txBox="1"/>
          <p:nvPr/>
        </p:nvSpPr>
        <p:spPr>
          <a:xfrm>
            <a:off x="3842932" y="5520179"/>
            <a:ext cx="4953000" cy="461665"/>
          </a:xfrm>
          <a:prstGeom prst="rect">
            <a:avLst/>
          </a:prstGeom>
          <a:noFill/>
        </p:spPr>
        <p:txBody>
          <a:bodyPr wrap="square" rtlCol="0">
            <a:spAutoFit/>
          </a:bodyPr>
          <a:lstStyle/>
          <a:p>
            <a:r>
              <a:rPr lang="en-US" sz="2400" dirty="0" smtClean="0"/>
              <a:t>Parts of the Integumentary System</a:t>
            </a:r>
            <a:endParaRPr lang="en-US" sz="2400" dirty="0"/>
          </a:p>
        </p:txBody>
      </p:sp>
    </p:spTree>
    <p:extLst>
      <p:ext uri="{BB962C8B-B14F-4D97-AF65-F5344CB8AC3E}">
        <p14:creationId xmlns:p14="http://schemas.microsoft.com/office/powerpoint/2010/main" val="3699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Body Augmentation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Face Lift</a:t>
            </a:r>
          </a:p>
          <a:p>
            <a:r>
              <a:rPr lang="en-US" dirty="0" smtClean="0">
                <a:hlinkClick r:id="rId2"/>
              </a:rPr>
              <a:t>http</a:t>
            </a:r>
            <a:r>
              <a:rPr lang="en-US" dirty="0">
                <a:hlinkClick r:id="rId2"/>
              </a:rPr>
              <a:t>://www.youtube.com/watch?v=hEJ2KnrOxSg</a:t>
            </a:r>
            <a:endParaRPr lang="en-US" dirty="0"/>
          </a:p>
          <a:p>
            <a:pPr marL="0" indent="0">
              <a:buNone/>
            </a:pPr>
            <a:endParaRPr lang="en-US" dirty="0" smtClean="0"/>
          </a:p>
        </p:txBody>
      </p:sp>
    </p:spTree>
    <p:extLst>
      <p:ext uri="{BB962C8B-B14F-4D97-AF65-F5344CB8AC3E}">
        <p14:creationId xmlns:p14="http://schemas.microsoft.com/office/powerpoint/2010/main" val="11163834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9" y="76200"/>
            <a:ext cx="4800601" cy="777240"/>
          </a:xfrm>
        </p:spPr>
        <p:txBody>
          <a:bodyPr>
            <a:normAutofit fontScale="90000"/>
          </a:bodyPr>
          <a:lstStyle/>
          <a:p>
            <a:pPr algn="ctr"/>
            <a:r>
              <a:rPr lang="en-US" dirty="0" smtClean="0"/>
              <a:t>body augmentation</a:t>
            </a:r>
            <a:endParaRPr lang="en-US"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52400" y="1371600"/>
            <a:ext cx="3010374" cy="2246202"/>
          </a:xfrm>
        </p:spPr>
      </p:pic>
      <p:pic>
        <p:nvPicPr>
          <p:cNvPr id="5"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541078" y="990600"/>
            <a:ext cx="2760703" cy="1840468"/>
          </a:xfrm>
        </p:spPr>
      </p:pic>
      <p:sp>
        <p:nvSpPr>
          <p:cNvPr id="4" name="TextBox 3"/>
          <p:cNvSpPr txBox="1"/>
          <p:nvPr/>
        </p:nvSpPr>
        <p:spPr>
          <a:xfrm>
            <a:off x="3799114" y="2895600"/>
            <a:ext cx="1981200" cy="369332"/>
          </a:xfrm>
          <a:prstGeom prst="rect">
            <a:avLst/>
          </a:prstGeom>
          <a:noFill/>
        </p:spPr>
        <p:txBody>
          <a:bodyPr wrap="square" rtlCol="0">
            <a:spAutoFit/>
          </a:bodyPr>
          <a:lstStyle/>
          <a:p>
            <a:r>
              <a:rPr lang="en-US" dirty="0" smtClean="0"/>
              <a:t>Elaine Davidson</a:t>
            </a:r>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4339301"/>
            <a:ext cx="3312478" cy="2294198"/>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9800" y="304800"/>
            <a:ext cx="2961517" cy="355382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05200" y="3688071"/>
            <a:ext cx="2945428" cy="2945428"/>
          </a:xfrm>
          <a:prstGeom prst="rect">
            <a:avLst/>
          </a:prstGeom>
        </p:spPr>
      </p:pic>
    </p:spTree>
    <p:extLst>
      <p:ext uri="{BB962C8B-B14F-4D97-AF65-F5344CB8AC3E}">
        <p14:creationId xmlns:p14="http://schemas.microsoft.com/office/powerpoint/2010/main" val="130517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Health Risks of Body Augmentation</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Which trends are popular among your peers?</a:t>
            </a:r>
          </a:p>
          <a:p>
            <a:pPr marL="514350" indent="-514350">
              <a:buFont typeface="+mj-lt"/>
              <a:buAutoNum type="arabicPeriod"/>
            </a:pPr>
            <a:r>
              <a:rPr lang="en-US" dirty="0" smtClean="0"/>
              <a:t>What risks are involved with certain types of body augmentation? </a:t>
            </a:r>
          </a:p>
          <a:p>
            <a:pPr marL="514350" indent="-514350">
              <a:buFont typeface="+mj-lt"/>
              <a:buAutoNum type="arabicPeriod"/>
            </a:pPr>
            <a:r>
              <a:rPr lang="en-US" dirty="0" smtClean="0"/>
              <a:t>Should </a:t>
            </a:r>
            <a:r>
              <a:rPr lang="en-US" dirty="0"/>
              <a:t>teens be allowed to augment their bodies?  Why or why not?  </a:t>
            </a:r>
          </a:p>
          <a:p>
            <a:pPr marL="0" indent="0">
              <a:buNone/>
            </a:pPr>
            <a:endParaRPr lang="en-US" dirty="0"/>
          </a:p>
          <a:p>
            <a:pPr marL="0" indent="0">
              <a:buNone/>
            </a:pPr>
            <a:endParaRPr lang="en-US" dirty="0"/>
          </a:p>
          <a:p>
            <a:pPr marL="0" indent="0">
              <a:buNone/>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endParaRPr lang="en-US" dirty="0"/>
          </a:p>
        </p:txBody>
      </p:sp>
    </p:spTree>
    <p:extLst>
      <p:ext uri="{BB962C8B-B14F-4D97-AF65-F5344CB8AC3E}">
        <p14:creationId xmlns:p14="http://schemas.microsoft.com/office/powerpoint/2010/main" val="3615735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Health Risks of Body Augmentation</a:t>
            </a:r>
            <a:endParaRPr lang="en-US" dirty="0"/>
          </a:p>
        </p:txBody>
      </p:sp>
      <p:sp>
        <p:nvSpPr>
          <p:cNvPr id="3" name="Content Placeholder 2"/>
          <p:cNvSpPr>
            <a:spLocks noGrp="1"/>
          </p:cNvSpPr>
          <p:nvPr>
            <p:ph idx="1"/>
          </p:nvPr>
        </p:nvSpPr>
        <p:spPr/>
        <p:txBody>
          <a:bodyPr/>
          <a:lstStyle/>
          <a:p>
            <a:pPr marL="0" indent="0">
              <a:buNone/>
            </a:pPr>
            <a:r>
              <a:rPr lang="en-US" dirty="0" smtClean="0"/>
              <a:t>Liposuction Clip</a:t>
            </a:r>
          </a:p>
          <a:p>
            <a:pPr marL="0" indent="0">
              <a:buNone/>
            </a:pPr>
            <a:r>
              <a:rPr lang="en-US" dirty="0">
                <a:hlinkClick r:id="rId2"/>
              </a:rPr>
              <a:t>http://</a:t>
            </a:r>
            <a:r>
              <a:rPr lang="en-US" dirty="0" smtClean="0">
                <a:hlinkClick r:id="rId2"/>
              </a:rPr>
              <a:t>www.youtube.com/watch?v=nfRsBijqS4E&amp;oref=http%3A%2F%2Fwww.youtube.com%2Fwatch%3Fv%3DnfRsBijqS4E&amp;has_verified=1</a:t>
            </a:r>
            <a:endParaRPr lang="en-US" dirty="0" smtClean="0"/>
          </a:p>
          <a:p>
            <a:pPr marL="0" indent="0">
              <a:buNone/>
            </a:pPr>
            <a:r>
              <a:rPr lang="en-US" dirty="0"/>
              <a:t>Teen Plastic Surgery Clips</a:t>
            </a:r>
          </a:p>
          <a:p>
            <a:pPr marL="0" indent="0">
              <a:buNone/>
            </a:pPr>
            <a:r>
              <a:rPr lang="en-US" dirty="0">
                <a:hlinkClick r:id="rId3"/>
              </a:rPr>
              <a:t>https://www.youtube.com/watch?v=iVf4uquOyXw</a:t>
            </a:r>
            <a:endParaRPr lang="en-US" dirty="0"/>
          </a:p>
          <a:p>
            <a:pPr marL="0" indent="0">
              <a:buNone/>
            </a:pPr>
            <a:r>
              <a:rPr lang="en-US" dirty="0" smtClean="0">
                <a:hlinkClick r:id="rId4"/>
              </a:rPr>
              <a:t>https://www.youtube.com/watch?v=sFAcgWOH2Mg</a:t>
            </a:r>
            <a:endParaRPr lang="en-US" dirty="0" smtClean="0"/>
          </a:p>
          <a:p>
            <a:pPr marL="0" indent="0">
              <a:buNone/>
            </a:pPr>
            <a:endParaRPr lang="en-US" dirty="0"/>
          </a:p>
          <a:p>
            <a:pPr marL="0" indent="0">
              <a:buNone/>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endParaRPr lang="en-US" dirty="0"/>
          </a:p>
        </p:txBody>
      </p:sp>
    </p:spTree>
    <p:extLst>
      <p:ext uri="{BB962C8B-B14F-4D97-AF65-F5344CB8AC3E}">
        <p14:creationId xmlns:p14="http://schemas.microsoft.com/office/powerpoint/2010/main" val="194854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Removal/repair</a:t>
            </a:r>
            <a:endParaRPr lang="en-US" dirty="0"/>
          </a:p>
        </p:txBody>
      </p:sp>
      <p:sp>
        <p:nvSpPr>
          <p:cNvPr id="5" name="Content Placeholder 4"/>
          <p:cNvSpPr>
            <a:spLocks noGrp="1"/>
          </p:cNvSpPr>
          <p:nvPr>
            <p:ph idx="1"/>
          </p:nvPr>
        </p:nvSpPr>
        <p:spPr/>
        <p:txBody>
          <a:bodyPr/>
          <a:lstStyle/>
          <a:p>
            <a:r>
              <a:rPr lang="en-US" dirty="0" smtClean="0">
                <a:hlinkClick r:id="rId2"/>
              </a:rPr>
              <a:t>https://www.youtube.com/watch?v=XGyYuz1aMGU</a:t>
            </a:r>
            <a:endParaRPr lang="en-US" dirty="0" smtClean="0"/>
          </a:p>
          <a:p>
            <a:r>
              <a:rPr lang="en-US" dirty="0" smtClean="0">
                <a:hlinkClick r:id="rId3"/>
              </a:rPr>
              <a:t>https</a:t>
            </a:r>
            <a:r>
              <a:rPr lang="en-US" dirty="0">
                <a:hlinkClick r:id="rId3"/>
              </a:rPr>
              <a:t>://</a:t>
            </a:r>
            <a:r>
              <a:rPr lang="en-US" dirty="0" smtClean="0">
                <a:hlinkClick r:id="rId3"/>
              </a:rPr>
              <a:t>www.youtube.com/watch?v=17n2zSXPwuc</a:t>
            </a:r>
            <a:endParaRPr lang="en-US" dirty="0" smtClean="0"/>
          </a:p>
          <a:p>
            <a:endParaRPr lang="en-US" dirty="0"/>
          </a:p>
        </p:txBody>
      </p:sp>
    </p:spTree>
    <p:extLst>
      <p:ext uri="{BB962C8B-B14F-4D97-AF65-F5344CB8AC3E}">
        <p14:creationId xmlns:p14="http://schemas.microsoft.com/office/powerpoint/2010/main" val="30258397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242048" cy="624840"/>
          </a:xfrm>
        </p:spPr>
        <p:txBody>
          <a:bodyPr>
            <a:normAutofit/>
          </a:bodyPr>
          <a:lstStyle/>
          <a:p>
            <a:pPr algn="ctr"/>
            <a:r>
              <a:rPr lang="en-US" dirty="0" smtClean="0"/>
              <a:t>Fact or Fiction</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0" y="1143000"/>
            <a:ext cx="4470402" cy="25146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29200" y="2721350"/>
            <a:ext cx="3728508" cy="2796381"/>
          </a:xfrm>
        </p:spPr>
      </p:pic>
      <p:sp>
        <p:nvSpPr>
          <p:cNvPr id="7" name="TextBox 6"/>
          <p:cNvSpPr txBox="1"/>
          <p:nvPr/>
        </p:nvSpPr>
        <p:spPr>
          <a:xfrm>
            <a:off x="304800" y="4495800"/>
            <a:ext cx="3733800" cy="369332"/>
          </a:xfrm>
          <a:prstGeom prst="rect">
            <a:avLst/>
          </a:prstGeom>
          <a:noFill/>
        </p:spPr>
        <p:txBody>
          <a:bodyPr wrap="square" rtlCol="0">
            <a:spAutoFit/>
          </a:bodyPr>
          <a:lstStyle/>
          <a:p>
            <a:endParaRPr lang="en-US" dirty="0"/>
          </a:p>
        </p:txBody>
      </p:sp>
      <p:sp>
        <p:nvSpPr>
          <p:cNvPr id="13" name="TextBox 12"/>
          <p:cNvSpPr txBox="1"/>
          <p:nvPr/>
        </p:nvSpPr>
        <p:spPr>
          <a:xfrm>
            <a:off x="4724400" y="1214735"/>
            <a:ext cx="4191000" cy="923330"/>
          </a:xfrm>
          <a:prstGeom prst="rect">
            <a:avLst/>
          </a:prstGeom>
          <a:noFill/>
        </p:spPr>
        <p:txBody>
          <a:bodyPr wrap="square" rtlCol="0">
            <a:spAutoFit/>
          </a:bodyPr>
          <a:lstStyle/>
          <a:p>
            <a:r>
              <a:rPr lang="en-US" dirty="0">
                <a:hlinkClick r:id="rId4"/>
              </a:rPr>
              <a:t>http://www.youtube.com/watch?v=4iJVWMR4Uq0&amp;list=PL6SJY8-nLqZousdoE53-Al4O_XAOR9CjA</a:t>
            </a:r>
            <a:endParaRPr lang="en-US" dirty="0"/>
          </a:p>
        </p:txBody>
      </p:sp>
      <p:sp>
        <p:nvSpPr>
          <p:cNvPr id="15" name="TextBox 14"/>
          <p:cNvSpPr txBox="1"/>
          <p:nvPr/>
        </p:nvSpPr>
        <p:spPr>
          <a:xfrm>
            <a:off x="1295400" y="3733800"/>
            <a:ext cx="2209800" cy="369332"/>
          </a:xfrm>
          <a:prstGeom prst="rect">
            <a:avLst/>
          </a:prstGeom>
          <a:noFill/>
        </p:spPr>
        <p:txBody>
          <a:bodyPr wrap="square" rtlCol="0">
            <a:spAutoFit/>
          </a:bodyPr>
          <a:lstStyle/>
          <a:p>
            <a:r>
              <a:rPr lang="en-US" dirty="0" smtClean="0"/>
              <a:t>The Fugate Family</a:t>
            </a:r>
            <a:endParaRPr lang="en-US" dirty="0"/>
          </a:p>
        </p:txBody>
      </p:sp>
      <p:sp>
        <p:nvSpPr>
          <p:cNvPr id="16" name="TextBox 15"/>
          <p:cNvSpPr txBox="1"/>
          <p:nvPr/>
        </p:nvSpPr>
        <p:spPr>
          <a:xfrm>
            <a:off x="6324600" y="5606534"/>
            <a:ext cx="1562100" cy="369332"/>
          </a:xfrm>
          <a:prstGeom prst="rect">
            <a:avLst/>
          </a:prstGeom>
          <a:noFill/>
        </p:spPr>
        <p:txBody>
          <a:bodyPr wrap="square" rtlCol="0">
            <a:spAutoFit/>
          </a:bodyPr>
          <a:lstStyle/>
          <a:p>
            <a:r>
              <a:rPr lang="en-US" dirty="0" smtClean="0"/>
              <a:t>Paul </a:t>
            </a:r>
            <a:r>
              <a:rPr lang="en-US" dirty="0" err="1" smtClean="0"/>
              <a:t>Karason</a:t>
            </a:r>
            <a:endParaRPr lang="en-US" dirty="0"/>
          </a:p>
        </p:txBody>
      </p:sp>
      <p:sp>
        <p:nvSpPr>
          <p:cNvPr id="17" name="TextBox 16"/>
          <p:cNvSpPr txBox="1"/>
          <p:nvPr/>
        </p:nvSpPr>
        <p:spPr>
          <a:xfrm>
            <a:off x="304800" y="4652757"/>
            <a:ext cx="4267200" cy="646331"/>
          </a:xfrm>
          <a:prstGeom prst="rect">
            <a:avLst/>
          </a:prstGeom>
          <a:noFill/>
        </p:spPr>
        <p:txBody>
          <a:bodyPr wrap="square" rtlCol="0">
            <a:spAutoFit/>
          </a:bodyPr>
          <a:lstStyle/>
          <a:p>
            <a:r>
              <a:rPr lang="en-US" dirty="0">
                <a:hlinkClick r:id="rId5"/>
              </a:rPr>
              <a:t>http://www.youtube.com/watch?v=ahihGKZC5Kk</a:t>
            </a:r>
            <a:endParaRPr lang="en-US" dirty="0"/>
          </a:p>
        </p:txBody>
      </p:sp>
    </p:spTree>
    <p:extLst>
      <p:ext uri="{BB962C8B-B14F-4D97-AF65-F5344CB8AC3E}">
        <p14:creationId xmlns:p14="http://schemas.microsoft.com/office/powerpoint/2010/main" val="28482935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239000" cy="1219200"/>
          </a:xfrm>
        </p:spPr>
        <p:txBody>
          <a:bodyPr>
            <a:normAutofit/>
          </a:bodyPr>
          <a:lstStyle/>
          <a:p>
            <a:pPr algn="ctr"/>
            <a:r>
              <a:rPr lang="en-US" dirty="0" smtClean="0"/>
              <a:t>Integumentary System disorders Poster</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132205">
            <a:off x="6122587" y="1063590"/>
            <a:ext cx="2392174" cy="318956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16828">
            <a:off x="5443530" y="3927023"/>
            <a:ext cx="2125093" cy="270311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 y="1332411"/>
            <a:ext cx="2573547" cy="2573547"/>
          </a:xfrm>
          <a:prstGeom prst="rect">
            <a:avLst/>
          </a:prstGeom>
        </p:spPr>
      </p:pic>
      <p:pic>
        <p:nvPicPr>
          <p:cNvPr id="1026" name="Picture 2" descr="Image result for lepros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2625" y="4191000"/>
            <a:ext cx="3496242" cy="2379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246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12108"/>
            <a:ext cx="7242048" cy="624840"/>
          </a:xfrm>
        </p:spPr>
        <p:txBody>
          <a:bodyPr>
            <a:normAutofit fontScale="90000"/>
          </a:bodyPr>
          <a:lstStyle/>
          <a:p>
            <a:pPr algn="ctr"/>
            <a:r>
              <a:rPr lang="en-US" dirty="0" smtClean="0"/>
              <a:t>Burns</a:t>
            </a:r>
            <a:br>
              <a:rPr lang="en-US" dirty="0" smtClean="0"/>
            </a:br>
            <a:r>
              <a:rPr lang="en-US" sz="1300" dirty="0">
                <a:hlinkClick r:id="rId2"/>
              </a:rPr>
              <a:t>http://www.youtube.com/watch?v=CNQ_uW66LfU</a:t>
            </a:r>
            <a:r>
              <a:rPr lang="en-US" sz="1300" dirty="0"/>
              <a:t/>
            </a:r>
            <a:br>
              <a:rPr lang="en-US" sz="1300" dirty="0"/>
            </a:br>
            <a:endParaRPr lang="en-US" sz="1300" dirty="0"/>
          </a:p>
        </p:txBody>
      </p:sp>
      <p:sp>
        <p:nvSpPr>
          <p:cNvPr id="3" name="Content Placeholder 2"/>
          <p:cNvSpPr>
            <a:spLocks noGrp="1"/>
          </p:cNvSpPr>
          <p:nvPr>
            <p:ph sz="half" idx="1"/>
          </p:nvPr>
        </p:nvSpPr>
        <p:spPr>
          <a:xfrm>
            <a:off x="381000" y="1066800"/>
            <a:ext cx="4572000" cy="5638800"/>
          </a:xfrm>
        </p:spPr>
        <p:txBody>
          <a:bodyPr>
            <a:normAutofit/>
          </a:bodyPr>
          <a:lstStyle/>
          <a:p>
            <a:pPr marL="0" indent="0">
              <a:buNone/>
            </a:pPr>
            <a:r>
              <a:rPr lang="en-US" dirty="0" smtClean="0"/>
              <a:t>Causes of burns: </a:t>
            </a:r>
          </a:p>
          <a:p>
            <a:pPr lvl="1"/>
            <a:r>
              <a:rPr lang="en-US" dirty="0" smtClean="0">
                <a:solidFill>
                  <a:schemeClr val="tx1"/>
                </a:solidFill>
              </a:rPr>
              <a:t>____________</a:t>
            </a:r>
          </a:p>
          <a:p>
            <a:pPr lvl="1"/>
            <a:r>
              <a:rPr lang="en-US" dirty="0" smtClean="0">
                <a:solidFill>
                  <a:schemeClr val="tx1"/>
                </a:solidFill>
              </a:rPr>
              <a:t>____________</a:t>
            </a:r>
          </a:p>
          <a:p>
            <a:pPr lvl="1"/>
            <a:r>
              <a:rPr lang="en-US" dirty="0" smtClean="0">
                <a:solidFill>
                  <a:schemeClr val="tx1"/>
                </a:solidFill>
              </a:rPr>
              <a:t>____________</a:t>
            </a:r>
          </a:p>
          <a:p>
            <a:pPr marL="0" indent="0">
              <a:buNone/>
            </a:pPr>
            <a:r>
              <a:rPr lang="en-US" dirty="0" smtClean="0"/>
              <a:t>1</a:t>
            </a:r>
            <a:r>
              <a:rPr lang="en-US" baseline="30000" dirty="0" smtClean="0"/>
              <a:t>st</a:t>
            </a:r>
            <a:r>
              <a:rPr lang="en-US" dirty="0" smtClean="0"/>
              <a:t> degree burns</a:t>
            </a:r>
          </a:p>
          <a:p>
            <a:pPr lvl="1"/>
            <a:r>
              <a:rPr lang="en-US" dirty="0" smtClean="0">
                <a:solidFill>
                  <a:schemeClr val="tx1"/>
                </a:solidFill>
              </a:rPr>
              <a:t>_____________</a:t>
            </a:r>
          </a:p>
          <a:p>
            <a:pPr marL="0" indent="0">
              <a:buNone/>
            </a:pPr>
            <a:r>
              <a:rPr lang="en-US" dirty="0" smtClean="0"/>
              <a:t>2</a:t>
            </a:r>
            <a:r>
              <a:rPr lang="en-US" baseline="30000" dirty="0" smtClean="0"/>
              <a:t>nd</a:t>
            </a:r>
            <a:r>
              <a:rPr lang="en-US" dirty="0" smtClean="0"/>
              <a:t> degree burns</a:t>
            </a:r>
          </a:p>
          <a:p>
            <a:pPr lvl="1"/>
            <a:r>
              <a:rPr lang="en-US" dirty="0" smtClean="0">
                <a:solidFill>
                  <a:schemeClr val="tx1"/>
                </a:solidFill>
              </a:rPr>
              <a:t>_______________________</a:t>
            </a:r>
          </a:p>
          <a:p>
            <a:pPr lvl="1"/>
            <a:r>
              <a:rPr lang="en-US" dirty="0" smtClean="0">
                <a:solidFill>
                  <a:schemeClr val="tx1"/>
                </a:solidFill>
              </a:rPr>
              <a:t>_____________</a:t>
            </a:r>
          </a:p>
          <a:p>
            <a:pPr marL="0" indent="0">
              <a:buNone/>
            </a:pPr>
            <a:r>
              <a:rPr lang="en-US" dirty="0" smtClean="0"/>
              <a:t>3</a:t>
            </a:r>
            <a:r>
              <a:rPr lang="en-US" baseline="30000" dirty="0" smtClean="0"/>
              <a:t>rd</a:t>
            </a:r>
            <a:r>
              <a:rPr lang="en-US" dirty="0" smtClean="0"/>
              <a:t> degree burns</a:t>
            </a:r>
          </a:p>
          <a:p>
            <a:pPr lvl="1"/>
            <a:r>
              <a:rPr lang="en-US" dirty="0" smtClean="0">
                <a:solidFill>
                  <a:schemeClr val="tx1"/>
                </a:solidFill>
              </a:rPr>
              <a:t>_______________</a:t>
            </a:r>
          </a:p>
          <a:p>
            <a:pPr lvl="1"/>
            <a:r>
              <a:rPr lang="en-US" dirty="0" smtClean="0">
                <a:solidFill>
                  <a:schemeClr val="tx1"/>
                </a:solidFill>
              </a:rPr>
              <a:t>_______________</a:t>
            </a:r>
            <a:endParaRPr lang="en-US" dirty="0">
              <a:solidFill>
                <a:schemeClr val="tx1"/>
              </a:solidFill>
            </a:endParaRP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4400" y="1524000"/>
            <a:ext cx="4113014" cy="3290411"/>
          </a:xfrm>
        </p:spPr>
      </p:pic>
      <p:sp>
        <p:nvSpPr>
          <p:cNvPr id="6" name="TextBox 5"/>
          <p:cNvSpPr txBox="1"/>
          <p:nvPr/>
        </p:nvSpPr>
        <p:spPr>
          <a:xfrm>
            <a:off x="1005093" y="2367031"/>
            <a:ext cx="2166201" cy="523220"/>
          </a:xfrm>
          <a:prstGeom prst="rect">
            <a:avLst/>
          </a:prstGeom>
          <a:noFill/>
        </p:spPr>
        <p:txBody>
          <a:bodyPr wrap="square" rtlCol="0">
            <a:spAutoFit/>
          </a:bodyPr>
          <a:lstStyle/>
          <a:p>
            <a:r>
              <a:rPr lang="en-US" sz="2800" dirty="0" smtClean="0"/>
              <a:t>Electricity </a:t>
            </a:r>
            <a:endParaRPr lang="en-US" sz="2800" dirty="0"/>
          </a:p>
        </p:txBody>
      </p:sp>
      <p:sp>
        <p:nvSpPr>
          <p:cNvPr id="7" name="TextBox 6"/>
          <p:cNvSpPr txBox="1"/>
          <p:nvPr/>
        </p:nvSpPr>
        <p:spPr>
          <a:xfrm>
            <a:off x="998023" y="1952554"/>
            <a:ext cx="2507177" cy="523220"/>
          </a:xfrm>
          <a:prstGeom prst="rect">
            <a:avLst/>
          </a:prstGeom>
          <a:noFill/>
        </p:spPr>
        <p:txBody>
          <a:bodyPr wrap="square" rtlCol="0">
            <a:spAutoFit/>
          </a:bodyPr>
          <a:lstStyle/>
          <a:p>
            <a:r>
              <a:rPr lang="en-US" sz="2800" dirty="0" smtClean="0"/>
              <a:t>Extreme heat </a:t>
            </a:r>
            <a:endParaRPr lang="en-US" sz="2800" dirty="0"/>
          </a:p>
        </p:txBody>
      </p:sp>
      <p:sp>
        <p:nvSpPr>
          <p:cNvPr id="8" name="TextBox 7"/>
          <p:cNvSpPr txBox="1"/>
          <p:nvPr/>
        </p:nvSpPr>
        <p:spPr>
          <a:xfrm>
            <a:off x="998024" y="1509677"/>
            <a:ext cx="2166201" cy="523220"/>
          </a:xfrm>
          <a:prstGeom prst="rect">
            <a:avLst/>
          </a:prstGeom>
          <a:noFill/>
        </p:spPr>
        <p:txBody>
          <a:bodyPr wrap="square" rtlCol="0">
            <a:spAutoFit/>
          </a:bodyPr>
          <a:lstStyle/>
          <a:p>
            <a:r>
              <a:rPr lang="en-US" sz="2800" dirty="0" smtClean="0"/>
              <a:t>Chemicals</a:t>
            </a:r>
            <a:endParaRPr lang="en-US" sz="2800" dirty="0"/>
          </a:p>
        </p:txBody>
      </p:sp>
      <p:sp>
        <p:nvSpPr>
          <p:cNvPr id="9" name="TextBox 8"/>
          <p:cNvSpPr txBox="1"/>
          <p:nvPr/>
        </p:nvSpPr>
        <p:spPr>
          <a:xfrm>
            <a:off x="1039658" y="3252785"/>
            <a:ext cx="2166201" cy="523220"/>
          </a:xfrm>
          <a:prstGeom prst="rect">
            <a:avLst/>
          </a:prstGeom>
          <a:noFill/>
        </p:spPr>
        <p:txBody>
          <a:bodyPr wrap="square" rtlCol="0">
            <a:spAutoFit/>
          </a:bodyPr>
          <a:lstStyle/>
          <a:p>
            <a:r>
              <a:rPr lang="en-US" sz="2800" dirty="0" smtClean="0"/>
              <a:t>Redness</a:t>
            </a:r>
            <a:endParaRPr lang="en-US" sz="2800" dirty="0"/>
          </a:p>
        </p:txBody>
      </p:sp>
      <p:sp>
        <p:nvSpPr>
          <p:cNvPr id="10" name="TextBox 9"/>
          <p:cNvSpPr txBox="1"/>
          <p:nvPr/>
        </p:nvSpPr>
        <p:spPr>
          <a:xfrm>
            <a:off x="1005093" y="4680861"/>
            <a:ext cx="2728707" cy="523220"/>
          </a:xfrm>
          <a:prstGeom prst="rect">
            <a:avLst/>
          </a:prstGeom>
          <a:noFill/>
        </p:spPr>
        <p:txBody>
          <a:bodyPr wrap="square" rtlCol="0">
            <a:spAutoFit/>
          </a:bodyPr>
          <a:lstStyle/>
          <a:p>
            <a:r>
              <a:rPr lang="en-US" sz="2800" dirty="0" smtClean="0"/>
              <a:t>1</a:t>
            </a:r>
            <a:r>
              <a:rPr lang="en-US" sz="2800" baseline="30000" dirty="0" smtClean="0"/>
              <a:t>st</a:t>
            </a:r>
            <a:r>
              <a:rPr lang="en-US" sz="2800" dirty="0" smtClean="0"/>
              <a:t> two layers</a:t>
            </a:r>
            <a:endParaRPr lang="en-US" sz="2800" dirty="0"/>
          </a:p>
        </p:txBody>
      </p:sp>
      <p:sp>
        <p:nvSpPr>
          <p:cNvPr id="11" name="TextBox 10"/>
          <p:cNvSpPr txBox="1"/>
          <p:nvPr/>
        </p:nvSpPr>
        <p:spPr>
          <a:xfrm>
            <a:off x="1022374" y="4201180"/>
            <a:ext cx="3930626" cy="523220"/>
          </a:xfrm>
          <a:prstGeom prst="rect">
            <a:avLst/>
          </a:prstGeom>
          <a:noFill/>
        </p:spPr>
        <p:txBody>
          <a:bodyPr wrap="square" rtlCol="0">
            <a:spAutoFit/>
          </a:bodyPr>
          <a:lstStyle/>
          <a:p>
            <a:r>
              <a:rPr lang="en-US" sz="2800" dirty="0" smtClean="0"/>
              <a:t>Redness and blistering</a:t>
            </a:r>
            <a:endParaRPr lang="en-US" sz="2800" dirty="0"/>
          </a:p>
        </p:txBody>
      </p:sp>
      <p:sp>
        <p:nvSpPr>
          <p:cNvPr id="12" name="TextBox 11"/>
          <p:cNvSpPr txBox="1"/>
          <p:nvPr/>
        </p:nvSpPr>
        <p:spPr>
          <a:xfrm>
            <a:off x="994880" y="5566615"/>
            <a:ext cx="3196120" cy="523220"/>
          </a:xfrm>
          <a:prstGeom prst="rect">
            <a:avLst/>
          </a:prstGeom>
          <a:noFill/>
        </p:spPr>
        <p:txBody>
          <a:bodyPr wrap="square" rtlCol="0">
            <a:spAutoFit/>
          </a:bodyPr>
          <a:lstStyle/>
          <a:p>
            <a:r>
              <a:rPr lang="en-US" sz="2800" dirty="0" smtClean="0"/>
              <a:t>All layers damaged</a:t>
            </a:r>
            <a:endParaRPr lang="en-US" sz="2800" dirty="0"/>
          </a:p>
        </p:txBody>
      </p:sp>
      <p:sp>
        <p:nvSpPr>
          <p:cNvPr id="13" name="TextBox 12"/>
          <p:cNvSpPr txBox="1"/>
          <p:nvPr/>
        </p:nvSpPr>
        <p:spPr>
          <a:xfrm>
            <a:off x="994881" y="5942106"/>
            <a:ext cx="2166201" cy="523220"/>
          </a:xfrm>
          <a:prstGeom prst="rect">
            <a:avLst/>
          </a:prstGeom>
          <a:noFill/>
        </p:spPr>
        <p:txBody>
          <a:bodyPr wrap="square" rtlCol="0">
            <a:spAutoFit/>
          </a:bodyPr>
          <a:lstStyle/>
          <a:p>
            <a:r>
              <a:rPr lang="en-US" sz="2800" dirty="0" smtClean="0"/>
              <a:t>No pain</a:t>
            </a:r>
            <a:endParaRPr lang="en-US" sz="2800" dirty="0"/>
          </a:p>
        </p:txBody>
      </p:sp>
    </p:spTree>
    <p:extLst>
      <p:ext uri="{BB962C8B-B14F-4D97-AF65-F5344CB8AC3E}">
        <p14:creationId xmlns:p14="http://schemas.microsoft.com/office/powerpoint/2010/main" val="387346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242048" cy="624840"/>
          </a:xfrm>
        </p:spPr>
        <p:txBody>
          <a:bodyPr/>
          <a:lstStyle/>
          <a:p>
            <a:pPr algn="ctr"/>
            <a:r>
              <a:rPr lang="en-US" dirty="0" smtClean="0"/>
              <a:t>Types of burns</a:t>
            </a:r>
            <a:endParaRPr lang="en-US"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43600" y="914400"/>
            <a:ext cx="2667000" cy="1990725"/>
          </a:xfrm>
        </p:spPr>
      </p:pic>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1143000"/>
            <a:ext cx="2619375" cy="1476375"/>
          </a:xfr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200" y="3657600"/>
            <a:ext cx="3118104" cy="2087880"/>
          </a:xfrm>
          <a:prstGeom prst="rect">
            <a:avLst/>
          </a:prstGeom>
        </p:spPr>
      </p:pic>
    </p:spTree>
    <p:extLst>
      <p:ext uri="{BB962C8B-B14F-4D97-AF65-F5344CB8AC3E}">
        <p14:creationId xmlns:p14="http://schemas.microsoft.com/office/powerpoint/2010/main" val="123518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52400"/>
            <a:ext cx="3505200" cy="4673600"/>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3649" y="152399"/>
            <a:ext cx="3505200" cy="4673601"/>
          </a:xfrm>
          <a:prstGeom prst="rect">
            <a:avLst/>
          </a:prstGeom>
        </p:spPr>
      </p:pic>
      <p:pic>
        <p:nvPicPr>
          <p:cNvPr id="7" name="Content Placeholder 3"/>
          <p:cNvPicPr>
            <a:picLocks noChangeAspect="1"/>
          </p:cNvPicPr>
          <p:nvPr/>
        </p:nvPicPr>
        <p:blipFill rotWithShape="1">
          <a:blip r:embed="rId4">
            <a:extLst>
              <a:ext uri="{28A0092B-C50C-407E-A947-70E740481C1C}">
                <a14:useLocalDpi xmlns:a14="http://schemas.microsoft.com/office/drawing/2010/main" val="0"/>
              </a:ext>
            </a:extLst>
          </a:blip>
          <a:srcRect l="8541" t="638" r="-991" b="28070"/>
          <a:stretch/>
        </p:blipFill>
        <p:spPr>
          <a:xfrm>
            <a:off x="3200400" y="3294380"/>
            <a:ext cx="2474438" cy="3398520"/>
          </a:xfrm>
          <a:prstGeom prst="rect">
            <a:avLst/>
          </a:prstGeom>
        </p:spPr>
      </p:pic>
    </p:spTree>
    <p:extLst>
      <p:ext uri="{BB962C8B-B14F-4D97-AF65-F5344CB8AC3E}">
        <p14:creationId xmlns:p14="http://schemas.microsoft.com/office/powerpoint/2010/main" val="311428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301" y="242573"/>
            <a:ext cx="7242048" cy="624840"/>
          </a:xfrm>
        </p:spPr>
        <p:txBody>
          <a:bodyPr/>
          <a:lstStyle/>
          <a:p>
            <a:pPr algn="ctr"/>
            <a:r>
              <a:rPr lang="en-US" dirty="0" smtClean="0">
                <a:solidFill>
                  <a:srgbClr val="7030A0"/>
                </a:solidFill>
              </a:rPr>
              <a:t>Functions of Skin</a:t>
            </a:r>
            <a:endParaRPr lang="en-US" dirty="0">
              <a:solidFill>
                <a:srgbClr val="7030A0"/>
              </a:solidFill>
            </a:endParaRPr>
          </a:p>
        </p:txBody>
      </p:sp>
      <p:sp>
        <p:nvSpPr>
          <p:cNvPr id="3" name="Content Placeholder 2"/>
          <p:cNvSpPr>
            <a:spLocks noGrp="1"/>
          </p:cNvSpPr>
          <p:nvPr>
            <p:ph sz="half" idx="1"/>
          </p:nvPr>
        </p:nvSpPr>
        <p:spPr>
          <a:xfrm>
            <a:off x="374164" y="861914"/>
            <a:ext cx="3774284" cy="5029200"/>
          </a:xfrm>
        </p:spPr>
        <p:txBody>
          <a:bodyPr>
            <a:noAutofit/>
          </a:bodyPr>
          <a:lstStyle/>
          <a:p>
            <a:pPr marL="514350" indent="-514350">
              <a:buFont typeface="+mj-lt"/>
              <a:buAutoNum type="arabicPeriod"/>
            </a:pPr>
            <a:r>
              <a:rPr lang="en-US" sz="3200" dirty="0" smtClean="0"/>
              <a:t>Regulate body temperature</a:t>
            </a:r>
          </a:p>
          <a:p>
            <a:pPr marL="514350" indent="-514350">
              <a:buFont typeface="+mj-lt"/>
              <a:buAutoNum type="arabicPeriod"/>
            </a:pPr>
            <a:r>
              <a:rPr lang="en-US" sz="3200" dirty="0" smtClean="0"/>
              <a:t>____________</a:t>
            </a:r>
          </a:p>
          <a:p>
            <a:pPr marL="514350" indent="-514350">
              <a:buFont typeface="+mj-lt"/>
              <a:buAutoNum type="arabicPeriod"/>
            </a:pPr>
            <a:r>
              <a:rPr lang="en-US" sz="3200" dirty="0" smtClean="0"/>
              <a:t>_______  sensations</a:t>
            </a:r>
          </a:p>
          <a:p>
            <a:pPr marL="514350" indent="-514350">
              <a:buFont typeface="+mj-lt"/>
              <a:buAutoNum type="arabicPeriod"/>
            </a:pPr>
            <a:r>
              <a:rPr lang="en-US" sz="3200" dirty="0" smtClean="0"/>
              <a:t>_________ and absorbs substances</a:t>
            </a:r>
          </a:p>
          <a:p>
            <a:pPr marL="514350" indent="-514350">
              <a:buFont typeface="+mj-lt"/>
              <a:buAutoNum type="arabicPeriod"/>
            </a:pPr>
            <a:r>
              <a:rPr lang="en-US" sz="3200" dirty="0" smtClean="0"/>
              <a:t>__________ vitamin D</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178300" y="1752600"/>
            <a:ext cx="4382378" cy="3527814"/>
          </a:xfrm>
        </p:spPr>
      </p:pic>
      <p:sp>
        <p:nvSpPr>
          <p:cNvPr id="6" name="TextBox 5"/>
          <p:cNvSpPr txBox="1"/>
          <p:nvPr/>
        </p:nvSpPr>
        <p:spPr>
          <a:xfrm>
            <a:off x="1066800" y="1981200"/>
            <a:ext cx="2286000" cy="523220"/>
          </a:xfrm>
          <a:prstGeom prst="rect">
            <a:avLst/>
          </a:prstGeom>
          <a:noFill/>
        </p:spPr>
        <p:txBody>
          <a:bodyPr wrap="square" rtlCol="0">
            <a:spAutoFit/>
          </a:bodyPr>
          <a:lstStyle/>
          <a:p>
            <a:r>
              <a:rPr lang="en-US" sz="2800" dirty="0" smtClean="0"/>
              <a:t>Protection</a:t>
            </a:r>
            <a:endParaRPr lang="en-US" sz="2800" dirty="0"/>
          </a:p>
        </p:txBody>
      </p:sp>
      <p:sp>
        <p:nvSpPr>
          <p:cNvPr id="7" name="TextBox 6"/>
          <p:cNvSpPr txBox="1"/>
          <p:nvPr/>
        </p:nvSpPr>
        <p:spPr>
          <a:xfrm>
            <a:off x="1036948" y="2504420"/>
            <a:ext cx="1685041" cy="523220"/>
          </a:xfrm>
          <a:prstGeom prst="rect">
            <a:avLst/>
          </a:prstGeom>
          <a:noFill/>
        </p:spPr>
        <p:txBody>
          <a:bodyPr wrap="square" rtlCol="0">
            <a:spAutoFit/>
          </a:bodyPr>
          <a:lstStyle/>
          <a:p>
            <a:r>
              <a:rPr lang="en-US" sz="2800" dirty="0" smtClean="0"/>
              <a:t>Detects</a:t>
            </a:r>
            <a:endParaRPr lang="en-US" sz="2800" dirty="0"/>
          </a:p>
        </p:txBody>
      </p:sp>
      <p:sp>
        <p:nvSpPr>
          <p:cNvPr id="8" name="TextBox 7"/>
          <p:cNvSpPr txBox="1"/>
          <p:nvPr/>
        </p:nvSpPr>
        <p:spPr>
          <a:xfrm>
            <a:off x="1066800" y="3550860"/>
            <a:ext cx="1905000" cy="523220"/>
          </a:xfrm>
          <a:prstGeom prst="rect">
            <a:avLst/>
          </a:prstGeom>
          <a:noFill/>
        </p:spPr>
        <p:txBody>
          <a:bodyPr wrap="square" rtlCol="0">
            <a:spAutoFit/>
          </a:bodyPr>
          <a:lstStyle/>
          <a:p>
            <a:r>
              <a:rPr lang="en-US" sz="2800" dirty="0" smtClean="0"/>
              <a:t>Excretes</a:t>
            </a:r>
            <a:endParaRPr lang="en-US" sz="2800" dirty="0"/>
          </a:p>
        </p:txBody>
      </p:sp>
      <p:sp>
        <p:nvSpPr>
          <p:cNvPr id="9" name="TextBox 8"/>
          <p:cNvSpPr txBox="1"/>
          <p:nvPr/>
        </p:nvSpPr>
        <p:spPr>
          <a:xfrm>
            <a:off x="1028700" y="5120520"/>
            <a:ext cx="2171700" cy="523220"/>
          </a:xfrm>
          <a:prstGeom prst="rect">
            <a:avLst/>
          </a:prstGeom>
          <a:noFill/>
        </p:spPr>
        <p:txBody>
          <a:bodyPr wrap="square" rtlCol="0">
            <a:spAutoFit/>
          </a:bodyPr>
          <a:lstStyle/>
          <a:p>
            <a:r>
              <a:rPr lang="en-US" sz="2800" dirty="0" smtClean="0"/>
              <a:t>Synthesizes</a:t>
            </a:r>
            <a:endParaRPr lang="en-US" sz="2800" dirty="0"/>
          </a:p>
        </p:txBody>
      </p:sp>
      <p:sp>
        <p:nvSpPr>
          <p:cNvPr id="10" name="TextBox 9"/>
          <p:cNvSpPr txBox="1"/>
          <p:nvPr/>
        </p:nvSpPr>
        <p:spPr>
          <a:xfrm>
            <a:off x="4154733" y="5228241"/>
            <a:ext cx="4953000" cy="830997"/>
          </a:xfrm>
          <a:prstGeom prst="rect">
            <a:avLst/>
          </a:prstGeom>
          <a:noFill/>
        </p:spPr>
        <p:txBody>
          <a:bodyPr wrap="square" rtlCol="0">
            <a:spAutoFit/>
          </a:bodyPr>
          <a:lstStyle/>
          <a:p>
            <a:pPr algn="ctr"/>
            <a:r>
              <a:rPr lang="en-US" sz="2400" dirty="0" smtClean="0"/>
              <a:t>Structures of the integumentary system</a:t>
            </a:r>
            <a:endParaRPr lang="en-US" sz="2400" dirty="0"/>
          </a:p>
        </p:txBody>
      </p:sp>
    </p:spTree>
    <p:extLst>
      <p:ext uri="{BB962C8B-B14F-4D97-AF65-F5344CB8AC3E}">
        <p14:creationId xmlns:p14="http://schemas.microsoft.com/office/powerpoint/2010/main" val="358932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Rule-of-Nines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1175" y="1837531"/>
            <a:ext cx="4591050" cy="4391025"/>
          </a:xfrm>
        </p:spPr>
      </p:pic>
    </p:spTree>
    <p:extLst>
      <p:ext uri="{BB962C8B-B14F-4D97-AF65-F5344CB8AC3E}">
        <p14:creationId xmlns:p14="http://schemas.microsoft.com/office/powerpoint/2010/main" val="19536174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782637"/>
            <a:ext cx="7389284" cy="5541963"/>
          </a:xfrm>
        </p:spPr>
      </p:pic>
    </p:spTree>
    <p:extLst>
      <p:ext uri="{BB962C8B-B14F-4D97-AF65-F5344CB8AC3E}">
        <p14:creationId xmlns:p14="http://schemas.microsoft.com/office/powerpoint/2010/main" val="14807243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336" y="228600"/>
            <a:ext cx="7242048" cy="701040"/>
          </a:xfrm>
        </p:spPr>
        <p:txBody>
          <a:bodyPr/>
          <a:lstStyle/>
          <a:p>
            <a:pPr algn="ctr"/>
            <a:r>
              <a:rPr lang="en-US" dirty="0" smtClean="0"/>
              <a:t>Treatment of burns</a:t>
            </a:r>
            <a:endParaRPr lang="en-US" dirty="0"/>
          </a:p>
        </p:txBody>
      </p:sp>
      <p:sp>
        <p:nvSpPr>
          <p:cNvPr id="4" name="Content Placeholder 3"/>
          <p:cNvSpPr>
            <a:spLocks noGrp="1"/>
          </p:cNvSpPr>
          <p:nvPr>
            <p:ph sz="half" idx="1"/>
          </p:nvPr>
        </p:nvSpPr>
        <p:spPr>
          <a:xfrm>
            <a:off x="381000" y="990600"/>
            <a:ext cx="4114800" cy="6019800"/>
          </a:xfrm>
        </p:spPr>
        <p:txBody>
          <a:bodyPr>
            <a:normAutofit/>
          </a:bodyPr>
          <a:lstStyle/>
          <a:p>
            <a:pPr marL="0" indent="0">
              <a:buNone/>
            </a:pPr>
            <a:r>
              <a:rPr lang="en-US" b="1" dirty="0" smtClean="0"/>
              <a:t>1</a:t>
            </a:r>
            <a:r>
              <a:rPr lang="en-US" b="1" baseline="30000" dirty="0" smtClean="0"/>
              <a:t>st</a:t>
            </a:r>
            <a:r>
              <a:rPr lang="en-US" b="1" dirty="0" smtClean="0"/>
              <a:t> and 2</a:t>
            </a:r>
            <a:r>
              <a:rPr lang="en-US" b="1" baseline="30000" dirty="0" smtClean="0"/>
              <a:t>nd</a:t>
            </a:r>
            <a:r>
              <a:rPr lang="en-US" b="1" dirty="0" smtClean="0"/>
              <a:t> </a:t>
            </a:r>
          </a:p>
          <a:p>
            <a:pPr lvl="1"/>
            <a:r>
              <a:rPr lang="en-US" dirty="0" smtClean="0">
                <a:solidFill>
                  <a:schemeClr val="tx1"/>
                </a:solidFill>
              </a:rPr>
              <a:t>_________ </a:t>
            </a:r>
          </a:p>
          <a:p>
            <a:pPr lvl="1"/>
            <a:r>
              <a:rPr lang="en-US" dirty="0" smtClean="0">
                <a:solidFill>
                  <a:schemeClr val="tx1"/>
                </a:solidFill>
              </a:rPr>
              <a:t>Cover with gauze</a:t>
            </a:r>
          </a:p>
          <a:p>
            <a:pPr lvl="1"/>
            <a:r>
              <a:rPr lang="en-US" dirty="0" smtClean="0">
                <a:solidFill>
                  <a:schemeClr val="tx1"/>
                </a:solidFill>
              </a:rPr>
              <a:t>Pain reliever </a:t>
            </a:r>
          </a:p>
          <a:p>
            <a:pPr marL="0" indent="0">
              <a:buNone/>
            </a:pPr>
            <a:r>
              <a:rPr lang="en-US" b="1" dirty="0" smtClean="0"/>
              <a:t>3</a:t>
            </a:r>
            <a:r>
              <a:rPr lang="en-US" b="1" baseline="30000" dirty="0" smtClean="0"/>
              <a:t>rd</a:t>
            </a:r>
            <a:endParaRPr lang="en-US" b="1" dirty="0" smtClean="0"/>
          </a:p>
          <a:p>
            <a:pPr lvl="1"/>
            <a:r>
              <a:rPr lang="en-US" dirty="0" smtClean="0">
                <a:solidFill>
                  <a:schemeClr val="tx1"/>
                </a:solidFill>
              </a:rPr>
              <a:t>Don’t cool</a:t>
            </a:r>
          </a:p>
          <a:p>
            <a:pPr lvl="1"/>
            <a:r>
              <a:rPr lang="en-US" dirty="0" smtClean="0">
                <a:solidFill>
                  <a:schemeClr val="tx1"/>
                </a:solidFill>
              </a:rPr>
              <a:t>______________ clothing</a:t>
            </a:r>
          </a:p>
          <a:p>
            <a:pPr lvl="1"/>
            <a:r>
              <a:rPr lang="en-US" dirty="0" smtClean="0">
                <a:solidFill>
                  <a:schemeClr val="tx1"/>
                </a:solidFill>
              </a:rPr>
              <a:t>____________burnt part</a:t>
            </a:r>
          </a:p>
          <a:p>
            <a:pPr lvl="1"/>
            <a:r>
              <a:rPr lang="en-US" dirty="0">
                <a:solidFill>
                  <a:schemeClr val="tx1"/>
                </a:solidFill>
              </a:rPr>
              <a:t>C</a:t>
            </a:r>
            <a:r>
              <a:rPr lang="en-US" dirty="0" smtClean="0">
                <a:solidFill>
                  <a:schemeClr val="tx1"/>
                </a:solidFill>
              </a:rPr>
              <a:t>over</a:t>
            </a:r>
          </a:p>
          <a:p>
            <a:endParaRPr lang="en-US" dirty="0"/>
          </a:p>
        </p:txBody>
      </p:sp>
      <p:pic>
        <p:nvPicPr>
          <p:cNvPr id="1026" name="Picture 2" descr="C:\Users\mcrocha871\AppData\Local\Microsoft\Windows\Temporary Internet Files\Content.IE5\LVYUKNGV\MP900321167[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24400" y="1676400"/>
            <a:ext cx="3133825" cy="43932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90600" y="1414790"/>
            <a:ext cx="2166201" cy="523220"/>
          </a:xfrm>
          <a:prstGeom prst="rect">
            <a:avLst/>
          </a:prstGeom>
          <a:noFill/>
        </p:spPr>
        <p:txBody>
          <a:bodyPr wrap="square" rtlCol="0">
            <a:spAutoFit/>
          </a:bodyPr>
          <a:lstStyle/>
          <a:p>
            <a:r>
              <a:rPr lang="en-US" sz="2400" dirty="0" smtClean="0"/>
              <a:t>Cool</a:t>
            </a:r>
            <a:r>
              <a:rPr lang="en-US" sz="2800" dirty="0" smtClean="0"/>
              <a:t> burn</a:t>
            </a:r>
            <a:endParaRPr lang="en-US" sz="2800" dirty="0"/>
          </a:p>
        </p:txBody>
      </p:sp>
      <p:sp>
        <p:nvSpPr>
          <p:cNvPr id="6" name="TextBox 5"/>
          <p:cNvSpPr txBox="1"/>
          <p:nvPr/>
        </p:nvSpPr>
        <p:spPr>
          <a:xfrm>
            <a:off x="990599" y="3653135"/>
            <a:ext cx="2590801" cy="461665"/>
          </a:xfrm>
          <a:prstGeom prst="rect">
            <a:avLst/>
          </a:prstGeom>
          <a:noFill/>
        </p:spPr>
        <p:txBody>
          <a:bodyPr wrap="square" rtlCol="0">
            <a:spAutoFit/>
          </a:bodyPr>
          <a:lstStyle/>
          <a:p>
            <a:r>
              <a:rPr lang="en-US" sz="2400" dirty="0" smtClean="0"/>
              <a:t>Don’t remove</a:t>
            </a:r>
            <a:endParaRPr lang="en-US" sz="2400" dirty="0"/>
          </a:p>
        </p:txBody>
      </p:sp>
      <p:sp>
        <p:nvSpPr>
          <p:cNvPr id="7" name="TextBox 6"/>
          <p:cNvSpPr txBox="1"/>
          <p:nvPr/>
        </p:nvSpPr>
        <p:spPr>
          <a:xfrm>
            <a:off x="990600" y="4491335"/>
            <a:ext cx="2166201" cy="461665"/>
          </a:xfrm>
          <a:prstGeom prst="rect">
            <a:avLst/>
          </a:prstGeom>
          <a:noFill/>
        </p:spPr>
        <p:txBody>
          <a:bodyPr wrap="square" rtlCol="0">
            <a:spAutoFit/>
          </a:bodyPr>
          <a:lstStyle/>
          <a:p>
            <a:r>
              <a:rPr lang="en-US" sz="2400" dirty="0" smtClean="0"/>
              <a:t>Elevate</a:t>
            </a:r>
            <a:endParaRPr lang="en-US" sz="2400" dirty="0"/>
          </a:p>
        </p:txBody>
      </p:sp>
    </p:spTree>
    <p:extLst>
      <p:ext uri="{BB962C8B-B14F-4D97-AF65-F5344CB8AC3E}">
        <p14:creationId xmlns:p14="http://schemas.microsoft.com/office/powerpoint/2010/main" val="384998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242048" cy="624840"/>
          </a:xfrm>
        </p:spPr>
        <p:txBody>
          <a:bodyPr/>
          <a:lstStyle/>
          <a:p>
            <a:pPr algn="ctr"/>
            <a:r>
              <a:rPr lang="en-US" dirty="0" smtClean="0"/>
              <a:t>Skin Graft</a:t>
            </a:r>
            <a:endParaRPr lang="en-US" dirty="0"/>
          </a:p>
        </p:txBody>
      </p:sp>
      <p:sp>
        <p:nvSpPr>
          <p:cNvPr id="4" name="Content Placeholder 3"/>
          <p:cNvSpPr>
            <a:spLocks noGrp="1"/>
          </p:cNvSpPr>
          <p:nvPr>
            <p:ph sz="half" idx="1"/>
          </p:nvPr>
        </p:nvSpPr>
        <p:spPr>
          <a:xfrm>
            <a:off x="304800" y="914400"/>
            <a:ext cx="4267200" cy="5791199"/>
          </a:xfrm>
        </p:spPr>
        <p:txBody>
          <a:bodyPr/>
          <a:lstStyle/>
          <a:p>
            <a:r>
              <a:rPr lang="en-US" dirty="0" smtClean="0"/>
              <a:t>Needed when the ______________ and __________ are destroyed.</a:t>
            </a:r>
          </a:p>
          <a:p>
            <a:r>
              <a:rPr lang="en-US" dirty="0"/>
              <a:t>T</a:t>
            </a:r>
            <a:r>
              <a:rPr lang="en-US" dirty="0" smtClean="0"/>
              <a:t>ransfer of __________ healthy skin to a donor site</a:t>
            </a:r>
          </a:p>
          <a:p>
            <a:pPr marL="0" indent="0">
              <a:buNone/>
            </a:pPr>
            <a:r>
              <a:rPr lang="en-US" dirty="0" smtClean="0"/>
              <a:t>The process:</a:t>
            </a:r>
          </a:p>
          <a:p>
            <a:r>
              <a:rPr lang="en-US" dirty="0" smtClean="0"/>
              <a:t>______________</a:t>
            </a:r>
          </a:p>
          <a:p>
            <a:r>
              <a:rPr lang="en-US" dirty="0" smtClean="0"/>
              <a:t>______________</a:t>
            </a:r>
          </a:p>
          <a:p>
            <a:r>
              <a:rPr lang="en-US" dirty="0" smtClean="0"/>
              <a:t>______________</a:t>
            </a:r>
            <a:endParaRPr lang="en-US" dirty="0"/>
          </a:p>
        </p:txBody>
      </p:sp>
      <p:sp>
        <p:nvSpPr>
          <p:cNvPr id="3" name="Content Placeholder 2"/>
          <p:cNvSpPr>
            <a:spLocks noGrp="1"/>
          </p:cNvSpPr>
          <p:nvPr>
            <p:ph sz="half" idx="2"/>
          </p:nvPr>
        </p:nvSpPr>
        <p:spPr/>
        <p:txBody>
          <a:bodyPr/>
          <a:lstStyle/>
          <a:p>
            <a:r>
              <a:rPr lang="en-US" sz="1200" dirty="0" smtClean="0">
                <a:hlinkClick r:id="rId2"/>
              </a:rPr>
              <a:t>http://www.youtube.com/watch?v=7ZYrw2fYk8U&amp;oref=http%3A%2F%2Fwww.youtube.com%2Fwatch%3Fv%3D7ZYrw2fYk8U&amp;has_verified=1</a:t>
            </a:r>
            <a:endParaRPr lang="en-US" sz="1200" dirty="0" smtClean="0"/>
          </a:p>
          <a:p>
            <a:pPr marL="0" indent="0">
              <a:buNone/>
            </a:pPr>
            <a:endParaRPr lang="en-US" sz="1200"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2819400"/>
            <a:ext cx="3615899" cy="2895600"/>
          </a:xfrm>
          <a:prstGeom prst="rect">
            <a:avLst/>
          </a:prstGeom>
        </p:spPr>
      </p:pic>
      <p:sp>
        <p:nvSpPr>
          <p:cNvPr id="6" name="TextBox 5"/>
          <p:cNvSpPr txBox="1"/>
          <p:nvPr/>
        </p:nvSpPr>
        <p:spPr>
          <a:xfrm>
            <a:off x="605708" y="1338590"/>
            <a:ext cx="2994824" cy="523220"/>
          </a:xfrm>
          <a:prstGeom prst="rect">
            <a:avLst/>
          </a:prstGeom>
          <a:noFill/>
        </p:spPr>
        <p:txBody>
          <a:bodyPr wrap="square" rtlCol="0">
            <a:spAutoFit/>
          </a:bodyPr>
          <a:lstStyle/>
          <a:p>
            <a:r>
              <a:rPr lang="en-US" sz="2800" dirty="0"/>
              <a:t>s</a:t>
            </a:r>
            <a:r>
              <a:rPr lang="en-US" sz="2800" dirty="0" smtClean="0"/>
              <a:t>tratum </a:t>
            </a:r>
            <a:r>
              <a:rPr lang="en-US" sz="2800" dirty="0" err="1" smtClean="0"/>
              <a:t>basale</a:t>
            </a:r>
            <a:endParaRPr lang="en-US" sz="2800" dirty="0"/>
          </a:p>
        </p:txBody>
      </p:sp>
      <p:sp>
        <p:nvSpPr>
          <p:cNvPr id="7" name="TextBox 6"/>
          <p:cNvSpPr txBox="1"/>
          <p:nvPr/>
        </p:nvSpPr>
        <p:spPr>
          <a:xfrm>
            <a:off x="617492" y="1752253"/>
            <a:ext cx="2166201" cy="523220"/>
          </a:xfrm>
          <a:prstGeom prst="rect">
            <a:avLst/>
          </a:prstGeom>
          <a:noFill/>
        </p:spPr>
        <p:txBody>
          <a:bodyPr wrap="square" rtlCol="0">
            <a:spAutoFit/>
          </a:bodyPr>
          <a:lstStyle/>
          <a:p>
            <a:r>
              <a:rPr lang="en-US" sz="2800" dirty="0" smtClean="0"/>
              <a:t>Stem cells</a:t>
            </a:r>
            <a:endParaRPr lang="en-US" sz="2800" dirty="0"/>
          </a:p>
        </p:txBody>
      </p:sp>
      <p:sp>
        <p:nvSpPr>
          <p:cNvPr id="8" name="TextBox 7"/>
          <p:cNvSpPr txBox="1"/>
          <p:nvPr/>
        </p:nvSpPr>
        <p:spPr>
          <a:xfrm>
            <a:off x="2405799" y="2684423"/>
            <a:ext cx="2166201" cy="523220"/>
          </a:xfrm>
          <a:prstGeom prst="rect">
            <a:avLst/>
          </a:prstGeom>
          <a:noFill/>
        </p:spPr>
        <p:txBody>
          <a:bodyPr wrap="square" rtlCol="0">
            <a:spAutoFit/>
          </a:bodyPr>
          <a:lstStyle/>
          <a:p>
            <a:r>
              <a:rPr lang="en-US" sz="2800" dirty="0"/>
              <a:t>h</a:t>
            </a:r>
            <a:r>
              <a:rPr lang="en-US" sz="2800" dirty="0" smtClean="0"/>
              <a:t>ealthy skin</a:t>
            </a:r>
            <a:endParaRPr lang="en-US" sz="2800" dirty="0"/>
          </a:p>
        </p:txBody>
      </p:sp>
      <p:sp>
        <p:nvSpPr>
          <p:cNvPr id="10" name="TextBox 9"/>
          <p:cNvSpPr txBox="1"/>
          <p:nvPr/>
        </p:nvSpPr>
        <p:spPr>
          <a:xfrm>
            <a:off x="605708" y="4513376"/>
            <a:ext cx="3450799" cy="523220"/>
          </a:xfrm>
          <a:prstGeom prst="rect">
            <a:avLst/>
          </a:prstGeom>
          <a:noFill/>
        </p:spPr>
        <p:txBody>
          <a:bodyPr wrap="square" rtlCol="0">
            <a:spAutoFit/>
          </a:bodyPr>
          <a:lstStyle/>
          <a:p>
            <a:r>
              <a:rPr lang="en-US" sz="2800" dirty="0" smtClean="0"/>
              <a:t>Obtain donor skin</a:t>
            </a:r>
            <a:endParaRPr lang="en-US" sz="2800" dirty="0"/>
          </a:p>
        </p:txBody>
      </p:sp>
      <p:sp>
        <p:nvSpPr>
          <p:cNvPr id="11" name="TextBox 10"/>
          <p:cNvSpPr txBox="1"/>
          <p:nvPr/>
        </p:nvSpPr>
        <p:spPr>
          <a:xfrm>
            <a:off x="639583" y="4983383"/>
            <a:ext cx="2166201" cy="523220"/>
          </a:xfrm>
          <a:prstGeom prst="rect">
            <a:avLst/>
          </a:prstGeom>
          <a:noFill/>
        </p:spPr>
        <p:txBody>
          <a:bodyPr wrap="square" rtlCol="0">
            <a:spAutoFit/>
          </a:bodyPr>
          <a:lstStyle/>
          <a:p>
            <a:r>
              <a:rPr lang="en-US" sz="2800" dirty="0" smtClean="0"/>
              <a:t>Poke holes</a:t>
            </a:r>
            <a:endParaRPr lang="en-US" sz="2800" dirty="0"/>
          </a:p>
        </p:txBody>
      </p:sp>
      <p:sp>
        <p:nvSpPr>
          <p:cNvPr id="12" name="TextBox 11"/>
          <p:cNvSpPr txBox="1"/>
          <p:nvPr/>
        </p:nvSpPr>
        <p:spPr>
          <a:xfrm>
            <a:off x="739007" y="5453390"/>
            <a:ext cx="2166201" cy="954107"/>
          </a:xfrm>
          <a:prstGeom prst="rect">
            <a:avLst/>
          </a:prstGeom>
          <a:noFill/>
        </p:spPr>
        <p:txBody>
          <a:bodyPr wrap="square" rtlCol="0">
            <a:spAutoFit/>
          </a:bodyPr>
          <a:lstStyle/>
          <a:p>
            <a:r>
              <a:rPr lang="en-US" sz="2800" dirty="0" smtClean="0"/>
              <a:t>Attach to wound site</a:t>
            </a:r>
            <a:endParaRPr lang="en-US" sz="2800" dirty="0"/>
          </a:p>
        </p:txBody>
      </p:sp>
    </p:spTree>
    <p:extLst>
      <p:ext uri="{BB962C8B-B14F-4D97-AF65-F5344CB8AC3E}">
        <p14:creationId xmlns:p14="http://schemas.microsoft.com/office/powerpoint/2010/main" val="130107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801" y="1600199"/>
            <a:ext cx="5938096" cy="4933569"/>
          </a:xfrm>
        </p:spPr>
      </p:pic>
    </p:spTree>
    <p:extLst>
      <p:ext uri="{BB962C8B-B14F-4D97-AF65-F5344CB8AC3E}">
        <p14:creationId xmlns:p14="http://schemas.microsoft.com/office/powerpoint/2010/main" val="41175973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
            <a:ext cx="7242048" cy="624840"/>
          </a:xfrm>
        </p:spPr>
        <p:txBody>
          <a:bodyPr/>
          <a:lstStyle/>
          <a:p>
            <a:pPr algn="ctr"/>
            <a:r>
              <a:rPr lang="en-US" dirty="0" smtClean="0"/>
              <a:t>Skin and water</a:t>
            </a:r>
            <a:endParaRPr lang="en-US" dirty="0"/>
          </a:p>
        </p:txBody>
      </p:sp>
      <p:sp>
        <p:nvSpPr>
          <p:cNvPr id="3" name="Content Placeholder 2"/>
          <p:cNvSpPr>
            <a:spLocks noGrp="1"/>
          </p:cNvSpPr>
          <p:nvPr>
            <p:ph sz="half" idx="1"/>
          </p:nvPr>
        </p:nvSpPr>
        <p:spPr>
          <a:xfrm>
            <a:off x="0" y="1143000"/>
            <a:ext cx="4648200" cy="5791200"/>
          </a:xfrm>
        </p:spPr>
        <p:txBody>
          <a:bodyPr>
            <a:noAutofit/>
          </a:bodyPr>
          <a:lstStyle/>
          <a:p>
            <a:r>
              <a:rPr lang="en-US" dirty="0" smtClean="0"/>
              <a:t>Wrinkles during prolonged exposure</a:t>
            </a:r>
          </a:p>
          <a:p>
            <a:pPr lvl="1"/>
            <a:r>
              <a:rPr lang="en-US" sz="2800" dirty="0" smtClean="0">
                <a:solidFill>
                  <a:schemeClr val="tx1"/>
                </a:solidFill>
              </a:rPr>
              <a:t>________ is washed away</a:t>
            </a:r>
          </a:p>
          <a:p>
            <a:r>
              <a:rPr lang="en-US" dirty="0" smtClean="0"/>
              <a:t>Science of “</a:t>
            </a:r>
            <a:r>
              <a:rPr lang="en-US" dirty="0" err="1" smtClean="0"/>
              <a:t>winkley</a:t>
            </a:r>
            <a:r>
              <a:rPr lang="en-US" dirty="0" smtClean="0"/>
              <a:t>” hands</a:t>
            </a:r>
          </a:p>
          <a:p>
            <a:pPr lvl="1"/>
            <a:r>
              <a:rPr lang="en-US" sz="2800" dirty="0" smtClean="0">
                <a:solidFill>
                  <a:schemeClr val="tx1"/>
                </a:solidFill>
              </a:rPr>
              <a:t>__________ swell, living do not</a:t>
            </a:r>
          </a:p>
          <a:p>
            <a:pPr lvl="1"/>
            <a:r>
              <a:rPr lang="en-US" sz="2800" dirty="0" smtClean="0">
                <a:solidFill>
                  <a:schemeClr val="tx1"/>
                </a:solidFill>
              </a:rPr>
              <a:t>Provide __________ </a:t>
            </a:r>
            <a:r>
              <a:rPr lang="en-US" sz="2800" dirty="0">
                <a:solidFill>
                  <a:schemeClr val="tx1"/>
                </a:solidFill>
              </a:rPr>
              <a:t> </a:t>
            </a:r>
            <a:r>
              <a:rPr lang="en-US" sz="2800" dirty="0" smtClean="0">
                <a:solidFill>
                  <a:schemeClr val="tx1"/>
                </a:solidFill>
              </a:rPr>
              <a:t> to grip objects</a:t>
            </a:r>
            <a:endParaRPr lang="en-US" sz="2800" dirty="0">
              <a:solidFill>
                <a:schemeClr val="tx1"/>
              </a:solidFill>
            </a:endParaRP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4400" y="1524000"/>
            <a:ext cx="4219358" cy="3134380"/>
          </a:xfrm>
        </p:spPr>
      </p:pic>
      <p:sp>
        <p:nvSpPr>
          <p:cNvPr id="6" name="TextBox 5"/>
          <p:cNvSpPr txBox="1"/>
          <p:nvPr/>
        </p:nvSpPr>
        <p:spPr>
          <a:xfrm>
            <a:off x="549111" y="2057400"/>
            <a:ext cx="1371600" cy="523220"/>
          </a:xfrm>
          <a:prstGeom prst="rect">
            <a:avLst/>
          </a:prstGeom>
          <a:noFill/>
        </p:spPr>
        <p:txBody>
          <a:bodyPr wrap="square" rtlCol="0">
            <a:spAutoFit/>
          </a:bodyPr>
          <a:lstStyle/>
          <a:p>
            <a:r>
              <a:rPr lang="en-US" sz="2800" dirty="0" smtClean="0"/>
              <a:t>Sebum </a:t>
            </a:r>
            <a:endParaRPr lang="en-US" sz="2800" dirty="0"/>
          </a:p>
        </p:txBody>
      </p:sp>
      <p:sp>
        <p:nvSpPr>
          <p:cNvPr id="7" name="TextBox 6"/>
          <p:cNvSpPr txBox="1"/>
          <p:nvPr/>
        </p:nvSpPr>
        <p:spPr>
          <a:xfrm>
            <a:off x="533400" y="3886200"/>
            <a:ext cx="2166201" cy="523220"/>
          </a:xfrm>
          <a:prstGeom prst="rect">
            <a:avLst/>
          </a:prstGeom>
          <a:noFill/>
        </p:spPr>
        <p:txBody>
          <a:bodyPr wrap="square" rtlCol="0">
            <a:spAutoFit/>
          </a:bodyPr>
          <a:lstStyle/>
          <a:p>
            <a:r>
              <a:rPr lang="en-US" sz="2800" dirty="0" smtClean="0"/>
              <a:t>Dead cells</a:t>
            </a:r>
            <a:endParaRPr lang="en-US" sz="2800" dirty="0"/>
          </a:p>
        </p:txBody>
      </p:sp>
      <p:sp>
        <p:nvSpPr>
          <p:cNvPr id="8" name="TextBox 7"/>
          <p:cNvSpPr txBox="1"/>
          <p:nvPr/>
        </p:nvSpPr>
        <p:spPr>
          <a:xfrm>
            <a:off x="1796199" y="4810780"/>
            <a:ext cx="2166201" cy="523220"/>
          </a:xfrm>
          <a:prstGeom prst="rect">
            <a:avLst/>
          </a:prstGeom>
          <a:noFill/>
        </p:spPr>
        <p:txBody>
          <a:bodyPr wrap="square" rtlCol="0">
            <a:spAutoFit/>
          </a:bodyPr>
          <a:lstStyle/>
          <a:p>
            <a:r>
              <a:rPr lang="en-US" sz="2800" dirty="0"/>
              <a:t>s</a:t>
            </a:r>
            <a:r>
              <a:rPr lang="en-US" sz="2800" dirty="0" smtClean="0"/>
              <a:t>urface area</a:t>
            </a:r>
            <a:endParaRPr lang="en-US" sz="2800" dirty="0"/>
          </a:p>
        </p:txBody>
      </p:sp>
    </p:spTree>
    <p:extLst>
      <p:ext uri="{BB962C8B-B14F-4D97-AF65-F5344CB8AC3E}">
        <p14:creationId xmlns:p14="http://schemas.microsoft.com/office/powerpoint/2010/main" val="111025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624840"/>
          </a:xfrm>
        </p:spPr>
        <p:txBody>
          <a:bodyPr/>
          <a:lstStyle/>
          <a:p>
            <a:pPr algn="ctr"/>
            <a:r>
              <a:rPr lang="en-US" dirty="0" smtClean="0"/>
              <a:t>Case study #1</a:t>
            </a:r>
            <a:endParaRPr lang="en-US" dirty="0"/>
          </a:p>
        </p:txBody>
      </p:sp>
      <p:sp>
        <p:nvSpPr>
          <p:cNvPr id="3" name="Content Placeholder 2"/>
          <p:cNvSpPr>
            <a:spLocks noGrp="1"/>
          </p:cNvSpPr>
          <p:nvPr>
            <p:ph idx="1"/>
          </p:nvPr>
        </p:nvSpPr>
        <p:spPr>
          <a:xfrm>
            <a:off x="304800" y="914400"/>
            <a:ext cx="7239000" cy="5715000"/>
          </a:xfrm>
        </p:spPr>
        <p:txBody>
          <a:bodyPr/>
          <a:lstStyle/>
          <a:p>
            <a:pPr marL="0" indent="0">
              <a:buNone/>
            </a:pPr>
            <a:r>
              <a:rPr lang="en-US" sz="2400" dirty="0" smtClean="0"/>
              <a:t>You attempt to re-warm a hypothermic patient using hot water and zip-lock bags.  Your attempt was thwarted when you attempted to remove the zip-lock which had adhered to the skin.  The skin in the affected areas was removed when you took the bag off. The bags were placed over the entire body except the head, neck and perineum.  </a:t>
            </a:r>
          </a:p>
          <a:p>
            <a:r>
              <a:rPr lang="en-US" sz="2400" dirty="0" smtClean="0"/>
              <a:t>What percentage of the </a:t>
            </a:r>
          </a:p>
          <a:p>
            <a:pPr marL="0" indent="0">
              <a:buNone/>
            </a:pPr>
            <a:r>
              <a:rPr lang="en-US" sz="2400" dirty="0" smtClean="0"/>
              <a:t>    body was burned?</a:t>
            </a:r>
          </a:p>
          <a:p>
            <a:r>
              <a:rPr lang="en-US" sz="2400" dirty="0" smtClean="0"/>
              <a:t>Which degree burn did </a:t>
            </a:r>
          </a:p>
          <a:p>
            <a:pPr marL="0" indent="0">
              <a:buNone/>
            </a:pPr>
            <a:r>
              <a:rPr lang="en-US" sz="2400" dirty="0" smtClean="0"/>
              <a:t>     your patient suffer from?  </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3899394"/>
            <a:ext cx="3914775" cy="2835791"/>
          </a:xfrm>
          <a:prstGeom prst="rect">
            <a:avLst/>
          </a:prstGeom>
        </p:spPr>
      </p:pic>
    </p:spTree>
    <p:extLst>
      <p:ext uri="{BB962C8B-B14F-4D97-AF65-F5344CB8AC3E}">
        <p14:creationId xmlns:p14="http://schemas.microsoft.com/office/powerpoint/2010/main" val="31361326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Case Study #2</a:t>
            </a:r>
            <a:endParaRPr lang="en-US" dirty="0"/>
          </a:p>
        </p:txBody>
      </p:sp>
      <p:sp>
        <p:nvSpPr>
          <p:cNvPr id="3" name="Content Placeholder 2"/>
          <p:cNvSpPr>
            <a:spLocks noGrp="1"/>
          </p:cNvSpPr>
          <p:nvPr>
            <p:ph idx="1"/>
          </p:nvPr>
        </p:nvSpPr>
        <p:spPr>
          <a:xfrm>
            <a:off x="76200" y="1600200"/>
            <a:ext cx="7239000" cy="4846320"/>
          </a:xfrm>
        </p:spPr>
        <p:txBody>
          <a:bodyPr/>
          <a:lstStyle/>
          <a:p>
            <a:pPr marL="0" indent="0">
              <a:buNone/>
            </a:pPr>
            <a:r>
              <a:rPr lang="en-US" dirty="0" smtClean="0"/>
              <a:t>A toddler spills a steaming cup-o-noodles over her the left side of her head and her left anterior torso. She develops blistering, redness and intense pain over the affected areas of her body.  She later develops a fungal infection.  </a:t>
            </a:r>
          </a:p>
          <a:p>
            <a:pPr marL="514350" indent="-514350">
              <a:buFont typeface="+mj-lt"/>
              <a:buAutoNum type="alphaLcParenR"/>
            </a:pPr>
            <a:r>
              <a:rPr lang="en-US" dirty="0" smtClean="0"/>
              <a:t>What percentage of her body is burned?</a:t>
            </a:r>
          </a:p>
          <a:p>
            <a:pPr marL="514350" indent="-514350">
              <a:buFont typeface="+mj-lt"/>
              <a:buAutoNum type="alphaLcParenR"/>
            </a:pPr>
            <a:r>
              <a:rPr lang="en-US" dirty="0" smtClean="0"/>
              <a:t>Which degree burn is she suffering from?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4200" y="4023360"/>
            <a:ext cx="2057400" cy="2427733"/>
          </a:xfrm>
          <a:prstGeom prst="rect">
            <a:avLst/>
          </a:prstGeom>
        </p:spPr>
      </p:pic>
    </p:spTree>
    <p:extLst>
      <p:ext uri="{BB962C8B-B14F-4D97-AF65-F5344CB8AC3E}">
        <p14:creationId xmlns:p14="http://schemas.microsoft.com/office/powerpoint/2010/main" val="11216409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Case Study #3</a:t>
            </a:r>
            <a:endParaRPr lang="en-US" dirty="0"/>
          </a:p>
        </p:txBody>
      </p:sp>
      <p:sp>
        <p:nvSpPr>
          <p:cNvPr id="3" name="Content Placeholder 2"/>
          <p:cNvSpPr>
            <a:spLocks noGrp="1"/>
          </p:cNvSpPr>
          <p:nvPr>
            <p:ph idx="1"/>
          </p:nvPr>
        </p:nvSpPr>
        <p:spPr/>
        <p:txBody>
          <a:bodyPr/>
          <a:lstStyle/>
          <a:p>
            <a:pPr marL="0" indent="0">
              <a:buNone/>
            </a:pPr>
            <a:r>
              <a:rPr lang="en-US" sz="2400" dirty="0" smtClean="0"/>
              <a:t>A boiler explodes and burns an unsuspecting victim who has walked by mid-blast.  His entire body is burned with the exception of his perineum and right anterior thigh.  </a:t>
            </a:r>
          </a:p>
          <a:p>
            <a:endParaRPr lang="en-US" sz="2400" dirty="0" smtClean="0"/>
          </a:p>
          <a:p>
            <a:r>
              <a:rPr lang="en-US" sz="2400" dirty="0" smtClean="0"/>
              <a:t>What percentage of </a:t>
            </a:r>
          </a:p>
          <a:p>
            <a:pPr marL="0" indent="0">
              <a:buNone/>
            </a:pPr>
            <a:r>
              <a:rPr lang="en-US" sz="2400" dirty="0" smtClean="0"/>
              <a:t>his body is burned?</a:t>
            </a:r>
          </a:p>
          <a:p>
            <a:r>
              <a:rPr lang="en-US" sz="2400" dirty="0" smtClean="0"/>
              <a:t>Which degree is burn is</a:t>
            </a:r>
          </a:p>
          <a:p>
            <a:pPr marL="0" indent="0">
              <a:buNone/>
            </a:pPr>
            <a:r>
              <a:rPr lang="en-US" sz="2400" dirty="0" smtClean="0"/>
              <a:t> your patient suffering </a:t>
            </a:r>
          </a:p>
          <a:p>
            <a:pPr marL="0" indent="0">
              <a:buNone/>
            </a:pPr>
            <a:r>
              <a:rPr lang="en-US" sz="2400" dirty="0" smtClean="0"/>
              <a:t>from?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3200400"/>
            <a:ext cx="4673600" cy="3505200"/>
          </a:xfrm>
          <a:prstGeom prst="rect">
            <a:avLst/>
          </a:prstGeom>
        </p:spPr>
      </p:pic>
    </p:spTree>
    <p:extLst>
      <p:ext uri="{BB962C8B-B14F-4D97-AF65-F5344CB8AC3E}">
        <p14:creationId xmlns:p14="http://schemas.microsoft.com/office/powerpoint/2010/main" val="24075307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190"/>
            <a:ext cx="7239000" cy="548640"/>
          </a:xfrm>
        </p:spPr>
        <p:txBody>
          <a:bodyPr>
            <a:normAutofit fontScale="90000"/>
          </a:bodyPr>
          <a:lstStyle/>
          <a:p>
            <a:pPr algn="ctr"/>
            <a:r>
              <a:rPr lang="en-US" dirty="0" smtClean="0"/>
              <a:t>Case Study #4</a:t>
            </a:r>
            <a:endParaRPr lang="en-US" dirty="0"/>
          </a:p>
        </p:txBody>
      </p:sp>
      <p:sp>
        <p:nvSpPr>
          <p:cNvPr id="3" name="Content Placeholder 2"/>
          <p:cNvSpPr>
            <a:spLocks noGrp="1"/>
          </p:cNvSpPr>
          <p:nvPr>
            <p:ph idx="1"/>
          </p:nvPr>
        </p:nvSpPr>
        <p:spPr>
          <a:xfrm>
            <a:off x="155575" y="1005840"/>
            <a:ext cx="7239000" cy="4846320"/>
          </a:xfrm>
        </p:spPr>
        <p:txBody>
          <a:bodyPr/>
          <a:lstStyle/>
          <a:p>
            <a:pPr marL="0" indent="0">
              <a:buNone/>
            </a:pPr>
            <a:r>
              <a:rPr lang="en-US" dirty="0" smtClean="0"/>
              <a:t>A mechanic is working on a car. Gas is accidentally sprayed on his arm which then catches fire.  He was wearing a jacket at the time of the accident, which ended up being burned into his skin.  </a:t>
            </a:r>
          </a:p>
          <a:p>
            <a:pPr marL="514350" indent="-514350">
              <a:buFont typeface="+mj-lt"/>
              <a:buAutoNum type="alphaLcParenR"/>
            </a:pPr>
            <a:r>
              <a:rPr lang="en-US" dirty="0" smtClean="0"/>
              <a:t>Would it be wise to attempt to remove the jacket from his body?  Why or why not? </a:t>
            </a:r>
          </a:p>
          <a:p>
            <a:pPr marL="514350" indent="-514350">
              <a:buFont typeface="+mj-lt"/>
              <a:buAutoNum type="alphaLcParenR"/>
            </a:pPr>
            <a:r>
              <a:rPr lang="en-US" dirty="0" smtClean="0"/>
              <a:t>What percentage of his body has been burned?</a:t>
            </a:r>
          </a:p>
        </p:txBody>
      </p:sp>
      <p:sp>
        <p:nvSpPr>
          <p:cNvPr id="4" name="AutoShape 2" descr="Image result for arm on fi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arm on fi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arm on fir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0933" y="4343400"/>
            <a:ext cx="4324350" cy="2421636"/>
          </a:xfrm>
          <a:prstGeom prst="rect">
            <a:avLst/>
          </a:prstGeom>
        </p:spPr>
      </p:pic>
    </p:spTree>
    <p:extLst>
      <p:ext uri="{BB962C8B-B14F-4D97-AF65-F5344CB8AC3E}">
        <p14:creationId xmlns:p14="http://schemas.microsoft.com/office/powerpoint/2010/main" val="1900891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76629"/>
            <a:ext cx="7242048" cy="777240"/>
          </a:xfrm>
        </p:spPr>
        <p:txBody>
          <a:bodyPr/>
          <a:lstStyle/>
          <a:p>
            <a:pPr algn="ctr"/>
            <a:r>
              <a:rPr lang="en-US" dirty="0" smtClean="0">
                <a:solidFill>
                  <a:srgbClr val="7030A0"/>
                </a:solidFill>
              </a:rPr>
              <a:t>Layers of skin</a:t>
            </a:r>
            <a:endParaRPr lang="en-US" dirty="0">
              <a:solidFill>
                <a:srgbClr val="7030A0"/>
              </a:solidFill>
            </a:endParaRPr>
          </a:p>
        </p:txBody>
      </p:sp>
      <p:sp>
        <p:nvSpPr>
          <p:cNvPr id="3" name="Content Placeholder 2"/>
          <p:cNvSpPr>
            <a:spLocks noGrp="1"/>
          </p:cNvSpPr>
          <p:nvPr>
            <p:ph sz="half" idx="1"/>
          </p:nvPr>
        </p:nvSpPr>
        <p:spPr>
          <a:xfrm>
            <a:off x="46341" y="1143000"/>
            <a:ext cx="3657600" cy="4525963"/>
          </a:xfrm>
        </p:spPr>
        <p:txBody>
          <a:bodyPr>
            <a:normAutofit/>
          </a:bodyPr>
          <a:lstStyle/>
          <a:p>
            <a:pPr marL="514350" indent="-514350">
              <a:buFont typeface="+mj-lt"/>
              <a:buAutoNum type="arabicPeriod"/>
            </a:pPr>
            <a:r>
              <a:rPr lang="en-US" sz="3600" dirty="0" smtClean="0"/>
              <a:t>Epidermis</a:t>
            </a:r>
          </a:p>
          <a:p>
            <a:pPr marL="514350" indent="-514350">
              <a:buFont typeface="+mj-lt"/>
              <a:buAutoNum type="arabicPeriod"/>
            </a:pPr>
            <a:r>
              <a:rPr lang="en-US" sz="3600" dirty="0" smtClean="0"/>
              <a:t>Dermis</a:t>
            </a:r>
          </a:p>
          <a:p>
            <a:pPr marL="514350" indent="-514350">
              <a:buFont typeface="+mj-lt"/>
              <a:buAutoNum type="arabicPeriod"/>
            </a:pPr>
            <a:r>
              <a:rPr lang="en-US" sz="3600" dirty="0" smtClean="0"/>
              <a:t>Subcutaneous layer (hypodermis)</a:t>
            </a:r>
            <a:endParaRPr lang="en-US" sz="36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703941" y="1219200"/>
            <a:ext cx="5337929" cy="4003446"/>
          </a:xfrm>
        </p:spPr>
      </p:pic>
      <p:sp>
        <p:nvSpPr>
          <p:cNvPr id="6" name="TextBox 5"/>
          <p:cNvSpPr txBox="1"/>
          <p:nvPr/>
        </p:nvSpPr>
        <p:spPr>
          <a:xfrm>
            <a:off x="6172200" y="5318485"/>
            <a:ext cx="2057400" cy="461665"/>
          </a:xfrm>
          <a:prstGeom prst="rect">
            <a:avLst/>
          </a:prstGeom>
          <a:noFill/>
        </p:spPr>
        <p:txBody>
          <a:bodyPr wrap="square" rtlCol="0">
            <a:spAutoFit/>
          </a:bodyPr>
          <a:lstStyle/>
          <a:p>
            <a:r>
              <a:rPr lang="en-US" sz="2400" dirty="0" smtClean="0"/>
              <a:t>Layers of skin</a:t>
            </a:r>
            <a:endParaRPr lang="en-US" sz="2400" dirty="0"/>
          </a:p>
        </p:txBody>
      </p:sp>
    </p:spTree>
    <p:extLst>
      <p:ext uri="{BB962C8B-B14F-4D97-AF65-F5344CB8AC3E}">
        <p14:creationId xmlns:p14="http://schemas.microsoft.com/office/powerpoint/2010/main" val="22449638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9400" y="4191000"/>
            <a:ext cx="2333230" cy="2209800"/>
          </a:xfrm>
          <a:prstGeom prst="rect">
            <a:avLst/>
          </a:prstGeom>
        </p:spPr>
      </p:pic>
      <p:sp>
        <p:nvSpPr>
          <p:cNvPr id="2" name="Title 1"/>
          <p:cNvSpPr>
            <a:spLocks noGrp="1"/>
          </p:cNvSpPr>
          <p:nvPr>
            <p:ph type="title"/>
          </p:nvPr>
        </p:nvSpPr>
        <p:spPr>
          <a:xfrm>
            <a:off x="457200" y="228600"/>
            <a:ext cx="7239000" cy="777240"/>
          </a:xfrm>
        </p:spPr>
        <p:txBody>
          <a:bodyPr/>
          <a:lstStyle/>
          <a:p>
            <a:pPr algn="ctr"/>
            <a:r>
              <a:rPr lang="en-US" dirty="0" smtClean="0"/>
              <a:t>Case Study #5</a:t>
            </a:r>
            <a:endParaRPr lang="en-US" dirty="0"/>
          </a:p>
        </p:txBody>
      </p:sp>
      <p:sp>
        <p:nvSpPr>
          <p:cNvPr id="3" name="Content Placeholder 2"/>
          <p:cNvSpPr>
            <a:spLocks noGrp="1"/>
          </p:cNvSpPr>
          <p:nvPr>
            <p:ph idx="1"/>
          </p:nvPr>
        </p:nvSpPr>
        <p:spPr>
          <a:xfrm>
            <a:off x="381000" y="1143000"/>
            <a:ext cx="7239000" cy="4846320"/>
          </a:xfrm>
        </p:spPr>
        <p:txBody>
          <a:bodyPr>
            <a:normAutofit/>
          </a:bodyPr>
          <a:lstStyle/>
          <a:p>
            <a:pPr marL="0" lvl="0" indent="0">
              <a:buNone/>
            </a:pPr>
            <a:r>
              <a:rPr lang="en-US" sz="2400" dirty="0" smtClean="0"/>
              <a:t>A </a:t>
            </a:r>
            <a:r>
              <a:rPr lang="en-US" sz="2400" dirty="0"/>
              <a:t>young girl accidentally lit her sweater on fire while she was blowing out her birthday candles.  The entire right side of arm is burned, she tells her mom that she is fine and does not feel any pain. Yet, her skin is charred and the hypodermis is visible. </a:t>
            </a:r>
          </a:p>
          <a:p>
            <a:pPr lvl="0"/>
            <a:r>
              <a:rPr lang="en-US" sz="2400" dirty="0" smtClean="0"/>
              <a:t>What </a:t>
            </a:r>
            <a:r>
              <a:rPr lang="en-US" sz="2400" dirty="0"/>
              <a:t>percentage of her body has been burned? </a:t>
            </a:r>
          </a:p>
          <a:p>
            <a:r>
              <a:rPr lang="en-US" sz="2400" dirty="0"/>
              <a:t> </a:t>
            </a:r>
            <a:r>
              <a:rPr lang="en-US" sz="2400" dirty="0" smtClean="0"/>
              <a:t>Which </a:t>
            </a:r>
            <a:r>
              <a:rPr lang="en-US" sz="2400" dirty="0"/>
              <a:t>degree burn is your patient suffering </a:t>
            </a:r>
            <a:r>
              <a:rPr lang="en-US" sz="2400" dirty="0" smtClean="0"/>
              <a:t>from?</a:t>
            </a:r>
            <a:endParaRPr lang="en-US" sz="2400" dirty="0"/>
          </a:p>
          <a:p>
            <a:r>
              <a:rPr lang="en-US" sz="2400" dirty="0" smtClean="0"/>
              <a:t>Why </a:t>
            </a:r>
            <a:r>
              <a:rPr lang="en-US" sz="2400" dirty="0"/>
              <a:t>can’t your patient feel pain even though she has been burned?</a:t>
            </a:r>
          </a:p>
        </p:txBody>
      </p:sp>
    </p:spTree>
    <p:extLst>
      <p:ext uri="{BB962C8B-B14F-4D97-AF65-F5344CB8AC3E}">
        <p14:creationId xmlns:p14="http://schemas.microsoft.com/office/powerpoint/2010/main" val="31388425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On the inside: Burn center</a:t>
            </a:r>
            <a:endParaRPr lang="en-US" dirty="0"/>
          </a:p>
        </p:txBody>
      </p:sp>
      <p:sp>
        <p:nvSpPr>
          <p:cNvPr id="3" name="Content Placeholder 2"/>
          <p:cNvSpPr>
            <a:spLocks noGrp="1"/>
          </p:cNvSpPr>
          <p:nvPr>
            <p:ph idx="1"/>
          </p:nvPr>
        </p:nvSpPr>
        <p:spPr/>
        <p:txBody>
          <a:bodyPr/>
          <a:lstStyle/>
          <a:p>
            <a:r>
              <a:rPr lang="en-US">
                <a:hlinkClick r:id="rId2"/>
              </a:rPr>
              <a:t>https://</a:t>
            </a:r>
            <a:r>
              <a:rPr lang="en-US" smtClean="0">
                <a:hlinkClick r:id="rId2"/>
              </a:rPr>
              <a:t>www.youtube.com/watch?v=7gA_a9FXIBo</a:t>
            </a:r>
            <a:endParaRPr lang="en-US" smtClean="0"/>
          </a:p>
          <a:p>
            <a:endParaRPr lang="en-US"/>
          </a:p>
        </p:txBody>
      </p:sp>
    </p:spTree>
    <p:extLst>
      <p:ext uri="{BB962C8B-B14F-4D97-AF65-F5344CB8AC3E}">
        <p14:creationId xmlns:p14="http://schemas.microsoft.com/office/powerpoint/2010/main" val="1911797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76629"/>
            <a:ext cx="7242048" cy="777240"/>
          </a:xfrm>
        </p:spPr>
        <p:txBody>
          <a:bodyPr/>
          <a:lstStyle/>
          <a:p>
            <a:pPr algn="ctr"/>
            <a:r>
              <a:rPr lang="en-US" dirty="0" smtClean="0">
                <a:solidFill>
                  <a:srgbClr val="7030A0"/>
                </a:solidFill>
              </a:rPr>
              <a:t>Epidermis</a:t>
            </a:r>
            <a:endParaRPr lang="en-US" dirty="0">
              <a:solidFill>
                <a:srgbClr val="7030A0"/>
              </a:solidFill>
            </a:endParaRPr>
          </a:p>
        </p:txBody>
      </p:sp>
      <p:sp>
        <p:nvSpPr>
          <p:cNvPr id="3" name="Content Placeholder 2"/>
          <p:cNvSpPr>
            <a:spLocks noGrp="1"/>
          </p:cNvSpPr>
          <p:nvPr>
            <p:ph sz="half" idx="1"/>
          </p:nvPr>
        </p:nvSpPr>
        <p:spPr>
          <a:xfrm>
            <a:off x="192024" y="1143000"/>
            <a:ext cx="3770376" cy="4525963"/>
          </a:xfrm>
        </p:spPr>
        <p:txBody>
          <a:bodyPr>
            <a:normAutofit/>
          </a:bodyPr>
          <a:lstStyle/>
          <a:p>
            <a:r>
              <a:rPr lang="en-US" dirty="0" smtClean="0"/>
              <a:t>5 layers</a:t>
            </a:r>
          </a:p>
          <a:p>
            <a:r>
              <a:rPr lang="en-US" dirty="0" smtClean="0"/>
              <a:t>_______________</a:t>
            </a:r>
          </a:p>
          <a:p>
            <a:r>
              <a:rPr lang="en-US" dirty="0" smtClean="0"/>
              <a:t>______________</a:t>
            </a:r>
          </a:p>
          <a:p>
            <a:r>
              <a:rPr lang="en-US" dirty="0" smtClean="0"/>
              <a:t>Nutrients ______ from dermis</a:t>
            </a:r>
          </a:p>
          <a:p>
            <a:endParaRPr lang="en-US" dirty="0" smtClean="0"/>
          </a:p>
        </p:txBody>
      </p:sp>
      <p:sp>
        <p:nvSpPr>
          <p:cNvPr id="7" name="TextBox 6"/>
          <p:cNvSpPr txBox="1"/>
          <p:nvPr/>
        </p:nvSpPr>
        <p:spPr>
          <a:xfrm>
            <a:off x="609600" y="1600200"/>
            <a:ext cx="3048000" cy="523220"/>
          </a:xfrm>
          <a:prstGeom prst="rect">
            <a:avLst/>
          </a:prstGeom>
          <a:noFill/>
        </p:spPr>
        <p:txBody>
          <a:bodyPr wrap="square" rtlCol="0">
            <a:spAutoFit/>
          </a:bodyPr>
          <a:lstStyle/>
          <a:p>
            <a:r>
              <a:rPr lang="en-US" sz="2800" dirty="0" smtClean="0"/>
              <a:t>Keratinized cells </a:t>
            </a:r>
            <a:endParaRPr lang="en-US" sz="2800" dirty="0"/>
          </a:p>
        </p:txBody>
      </p:sp>
      <p:sp>
        <p:nvSpPr>
          <p:cNvPr id="9" name="TextBox 8"/>
          <p:cNvSpPr txBox="1"/>
          <p:nvPr/>
        </p:nvSpPr>
        <p:spPr>
          <a:xfrm>
            <a:off x="553212" y="2079238"/>
            <a:ext cx="3048000" cy="523220"/>
          </a:xfrm>
          <a:prstGeom prst="rect">
            <a:avLst/>
          </a:prstGeom>
          <a:noFill/>
        </p:spPr>
        <p:txBody>
          <a:bodyPr wrap="square" rtlCol="0">
            <a:spAutoFit/>
          </a:bodyPr>
          <a:lstStyle/>
          <a:p>
            <a:r>
              <a:rPr lang="en-US" sz="2800" dirty="0" smtClean="0"/>
              <a:t>Avascular </a:t>
            </a:r>
            <a:endParaRPr lang="en-US" sz="2800" dirty="0"/>
          </a:p>
        </p:txBody>
      </p:sp>
      <p:sp>
        <p:nvSpPr>
          <p:cNvPr id="10" name="TextBox 9"/>
          <p:cNvSpPr txBox="1"/>
          <p:nvPr/>
        </p:nvSpPr>
        <p:spPr>
          <a:xfrm>
            <a:off x="2053645" y="2629590"/>
            <a:ext cx="1547567" cy="523220"/>
          </a:xfrm>
          <a:prstGeom prst="rect">
            <a:avLst/>
          </a:prstGeom>
          <a:noFill/>
        </p:spPr>
        <p:txBody>
          <a:bodyPr wrap="square" rtlCol="0">
            <a:spAutoFit/>
          </a:bodyPr>
          <a:lstStyle/>
          <a:p>
            <a:r>
              <a:rPr lang="en-US" sz="2800" dirty="0" smtClean="0"/>
              <a:t>diffuse </a:t>
            </a:r>
            <a:endParaRPr lang="en-US" sz="2800" dirty="0"/>
          </a:p>
        </p:txBody>
      </p:sp>
      <p:pic>
        <p:nvPicPr>
          <p:cNvPr id="11" name="Picture 2" descr="Image result for stratum corneum"/>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379976" y="1600200"/>
            <a:ext cx="3521075" cy="32303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257800" y="4863890"/>
            <a:ext cx="2514600" cy="830997"/>
          </a:xfrm>
          <a:prstGeom prst="rect">
            <a:avLst/>
          </a:prstGeom>
          <a:noFill/>
        </p:spPr>
        <p:txBody>
          <a:bodyPr wrap="square" rtlCol="0">
            <a:spAutoFit/>
          </a:bodyPr>
          <a:lstStyle/>
          <a:p>
            <a:r>
              <a:rPr lang="en-US" sz="2400" dirty="0" smtClean="0"/>
              <a:t>Layers of the epidermis</a:t>
            </a:r>
            <a:endParaRPr lang="en-US" sz="2400" dirty="0"/>
          </a:p>
        </p:txBody>
      </p:sp>
    </p:spTree>
    <p:extLst>
      <p:ext uri="{BB962C8B-B14F-4D97-AF65-F5344CB8AC3E}">
        <p14:creationId xmlns:p14="http://schemas.microsoft.com/office/powerpoint/2010/main" val="357370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551" y="176932"/>
            <a:ext cx="7242048" cy="624840"/>
          </a:xfrm>
        </p:spPr>
        <p:txBody>
          <a:bodyPr/>
          <a:lstStyle/>
          <a:p>
            <a:pPr algn="ctr"/>
            <a:r>
              <a:rPr lang="en-US" dirty="0" smtClean="0"/>
              <a:t>Keratinization</a:t>
            </a:r>
            <a:endParaRPr lang="en-US" dirty="0"/>
          </a:p>
        </p:txBody>
      </p:sp>
      <p:sp>
        <p:nvSpPr>
          <p:cNvPr id="3" name="Content Placeholder 2"/>
          <p:cNvSpPr>
            <a:spLocks noGrp="1"/>
          </p:cNvSpPr>
          <p:nvPr>
            <p:ph sz="half" idx="1"/>
          </p:nvPr>
        </p:nvSpPr>
        <p:spPr>
          <a:xfrm>
            <a:off x="228600" y="990600"/>
            <a:ext cx="3520440" cy="4525963"/>
          </a:xfrm>
        </p:spPr>
        <p:txBody>
          <a:bodyPr>
            <a:normAutofit/>
          </a:bodyPr>
          <a:lstStyle/>
          <a:p>
            <a:r>
              <a:rPr lang="en-US" dirty="0" smtClean="0"/>
              <a:t>Keratin (protein) is _________into cells</a:t>
            </a:r>
          </a:p>
          <a:p>
            <a:r>
              <a:rPr lang="en-US" dirty="0" smtClean="0"/>
              <a:t>Cells become _________and _________ as they move up</a:t>
            </a:r>
          </a:p>
          <a:p>
            <a:r>
              <a:rPr lang="en-US" dirty="0" smtClean="0"/>
              <a:t>___________</a:t>
            </a:r>
            <a:r>
              <a:rPr lang="en-US" dirty="0"/>
              <a:t> </a:t>
            </a:r>
            <a:r>
              <a:rPr lang="en-US" dirty="0" smtClean="0"/>
              <a:t>and softens cells </a:t>
            </a:r>
          </a:p>
        </p:txBody>
      </p:sp>
      <p:pic>
        <p:nvPicPr>
          <p:cNvPr id="1026" name="Picture 2" descr="Image result for keratinization + ce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505200"/>
            <a:ext cx="2394848" cy="31493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keratinization + cells"/>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1181" t="25891"/>
          <a:stretch/>
        </p:blipFill>
        <p:spPr bwMode="auto">
          <a:xfrm>
            <a:off x="4101238" y="771666"/>
            <a:ext cx="4741137" cy="27335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181600" y="3488228"/>
            <a:ext cx="3472268" cy="461665"/>
          </a:xfrm>
          <a:prstGeom prst="rect">
            <a:avLst/>
          </a:prstGeom>
          <a:noFill/>
        </p:spPr>
        <p:txBody>
          <a:bodyPr wrap="square" rtlCol="0">
            <a:spAutoFit/>
          </a:bodyPr>
          <a:lstStyle/>
          <a:p>
            <a:r>
              <a:rPr lang="en-US" sz="2400" dirty="0" smtClean="0"/>
              <a:t>Keratinization of cells </a:t>
            </a:r>
            <a:endParaRPr lang="en-US" sz="2400" dirty="0"/>
          </a:p>
        </p:txBody>
      </p:sp>
      <p:sp>
        <p:nvSpPr>
          <p:cNvPr id="8" name="TextBox 7"/>
          <p:cNvSpPr txBox="1"/>
          <p:nvPr/>
        </p:nvSpPr>
        <p:spPr>
          <a:xfrm>
            <a:off x="568751" y="1371600"/>
            <a:ext cx="1869649" cy="523220"/>
          </a:xfrm>
          <a:prstGeom prst="rect">
            <a:avLst/>
          </a:prstGeom>
          <a:noFill/>
        </p:spPr>
        <p:txBody>
          <a:bodyPr wrap="square" rtlCol="0">
            <a:spAutoFit/>
          </a:bodyPr>
          <a:lstStyle/>
          <a:p>
            <a:r>
              <a:rPr lang="en-US" sz="2800" dirty="0" smtClean="0"/>
              <a:t>deposited  </a:t>
            </a:r>
            <a:endParaRPr lang="en-US" sz="2800" dirty="0"/>
          </a:p>
        </p:txBody>
      </p:sp>
      <p:sp>
        <p:nvSpPr>
          <p:cNvPr id="11" name="TextBox 10"/>
          <p:cNvSpPr txBox="1"/>
          <p:nvPr/>
        </p:nvSpPr>
        <p:spPr>
          <a:xfrm>
            <a:off x="563988" y="2730361"/>
            <a:ext cx="1869649" cy="523220"/>
          </a:xfrm>
          <a:prstGeom prst="rect">
            <a:avLst/>
          </a:prstGeom>
          <a:noFill/>
        </p:spPr>
        <p:txBody>
          <a:bodyPr wrap="square" rtlCol="0">
            <a:spAutoFit/>
          </a:bodyPr>
          <a:lstStyle/>
          <a:p>
            <a:r>
              <a:rPr lang="en-US" sz="2800" dirty="0" smtClean="0"/>
              <a:t>hardened  </a:t>
            </a:r>
            <a:endParaRPr lang="en-US" sz="2800" dirty="0"/>
          </a:p>
        </p:txBody>
      </p:sp>
      <p:sp>
        <p:nvSpPr>
          <p:cNvPr id="12" name="TextBox 11"/>
          <p:cNvSpPr txBox="1"/>
          <p:nvPr/>
        </p:nvSpPr>
        <p:spPr>
          <a:xfrm>
            <a:off x="563988" y="3124200"/>
            <a:ext cx="1869649" cy="523220"/>
          </a:xfrm>
          <a:prstGeom prst="rect">
            <a:avLst/>
          </a:prstGeom>
          <a:noFill/>
        </p:spPr>
        <p:txBody>
          <a:bodyPr wrap="square" rtlCol="0">
            <a:spAutoFit/>
          </a:bodyPr>
          <a:lstStyle/>
          <a:p>
            <a:r>
              <a:rPr lang="en-US" sz="2800" dirty="0" smtClean="0"/>
              <a:t>flattened  </a:t>
            </a:r>
            <a:endParaRPr lang="en-US" sz="2800" dirty="0"/>
          </a:p>
        </p:txBody>
      </p:sp>
      <p:sp>
        <p:nvSpPr>
          <p:cNvPr id="13" name="TextBox 12"/>
          <p:cNvSpPr txBox="1"/>
          <p:nvPr/>
        </p:nvSpPr>
        <p:spPr>
          <a:xfrm>
            <a:off x="526281" y="4143556"/>
            <a:ext cx="2293119" cy="523220"/>
          </a:xfrm>
          <a:prstGeom prst="rect">
            <a:avLst/>
          </a:prstGeom>
          <a:noFill/>
        </p:spPr>
        <p:txBody>
          <a:bodyPr wrap="square" rtlCol="0">
            <a:spAutoFit/>
          </a:bodyPr>
          <a:lstStyle/>
          <a:p>
            <a:r>
              <a:rPr lang="en-US" sz="2800" dirty="0" smtClean="0"/>
              <a:t>Water proofs </a:t>
            </a:r>
            <a:endParaRPr lang="en-US" sz="2800" dirty="0"/>
          </a:p>
        </p:txBody>
      </p:sp>
    </p:spTree>
    <p:extLst>
      <p:ext uri="{BB962C8B-B14F-4D97-AF65-F5344CB8AC3E}">
        <p14:creationId xmlns:p14="http://schemas.microsoft.com/office/powerpoint/2010/main" val="240732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16" y="152400"/>
            <a:ext cx="7242048" cy="624840"/>
          </a:xfrm>
        </p:spPr>
        <p:txBody>
          <a:bodyPr/>
          <a:lstStyle/>
          <a:p>
            <a:pPr algn="ctr"/>
            <a:r>
              <a:rPr lang="en-US" dirty="0" smtClean="0"/>
              <a:t>Layers of the epidermis</a:t>
            </a:r>
            <a:endParaRPr lang="en-US" dirty="0"/>
          </a:p>
        </p:txBody>
      </p:sp>
      <p:sp>
        <p:nvSpPr>
          <p:cNvPr id="3" name="Content Placeholder 2"/>
          <p:cNvSpPr>
            <a:spLocks noGrp="1"/>
          </p:cNvSpPr>
          <p:nvPr>
            <p:ph sz="half" idx="1"/>
          </p:nvPr>
        </p:nvSpPr>
        <p:spPr>
          <a:xfrm>
            <a:off x="152400" y="914401"/>
            <a:ext cx="4343400" cy="5554662"/>
          </a:xfrm>
        </p:spPr>
        <p:txBody>
          <a:bodyPr>
            <a:noAutofit/>
          </a:bodyPr>
          <a:lstStyle/>
          <a:p>
            <a:pPr marL="514350" indent="-514350">
              <a:buFont typeface="+mj-lt"/>
              <a:buAutoNum type="arabicPeriod"/>
            </a:pPr>
            <a:r>
              <a:rPr lang="en-US" sz="3200" dirty="0" smtClean="0"/>
              <a:t>Stratum </a:t>
            </a:r>
            <a:r>
              <a:rPr lang="en-US" sz="3200" dirty="0" err="1" smtClean="0"/>
              <a:t>basale</a:t>
            </a:r>
            <a:r>
              <a:rPr lang="en-US" sz="3200" dirty="0" smtClean="0"/>
              <a:t> (closest to the dermis)</a:t>
            </a:r>
          </a:p>
          <a:p>
            <a:pPr marL="514350" indent="-514350">
              <a:buFont typeface="+mj-lt"/>
              <a:buAutoNum type="arabicPeriod"/>
            </a:pPr>
            <a:r>
              <a:rPr lang="en-US" sz="3200" dirty="0" smtClean="0"/>
              <a:t>Stratum spinosum</a:t>
            </a:r>
          </a:p>
          <a:p>
            <a:pPr marL="514350" indent="-514350">
              <a:buFont typeface="+mj-lt"/>
              <a:buAutoNum type="arabicPeriod"/>
            </a:pPr>
            <a:r>
              <a:rPr lang="en-US" sz="3200" dirty="0" smtClean="0"/>
              <a:t>Stratum granulosum</a:t>
            </a:r>
          </a:p>
          <a:p>
            <a:pPr marL="514350" indent="-514350">
              <a:buFont typeface="+mj-lt"/>
              <a:buAutoNum type="arabicPeriod"/>
            </a:pPr>
            <a:r>
              <a:rPr lang="en-US" sz="3200" dirty="0" smtClean="0"/>
              <a:t>Stratum </a:t>
            </a:r>
            <a:r>
              <a:rPr lang="en-US" sz="3200" dirty="0" err="1" smtClean="0"/>
              <a:t>lucidum</a:t>
            </a:r>
            <a:endParaRPr lang="en-US" sz="3200" dirty="0" smtClean="0"/>
          </a:p>
          <a:p>
            <a:pPr marL="514350" indent="-514350">
              <a:buFont typeface="+mj-lt"/>
              <a:buAutoNum type="arabicPeriod"/>
            </a:pPr>
            <a:r>
              <a:rPr lang="en-US" sz="3200" dirty="0" smtClean="0"/>
              <a:t>Stratum </a:t>
            </a:r>
            <a:r>
              <a:rPr lang="en-US" sz="3200" dirty="0" err="1" smtClean="0"/>
              <a:t>corneum</a:t>
            </a:r>
            <a:r>
              <a:rPr lang="en-US" sz="3200" dirty="0" smtClean="0"/>
              <a:t> (most superficial layer)</a:t>
            </a:r>
          </a:p>
          <a:p>
            <a:pPr marL="514350" indent="-514350">
              <a:buFont typeface="+mj-lt"/>
              <a:buAutoNum type="arabicPeriod"/>
            </a:pPr>
            <a:endParaRPr lang="en-US" sz="3200" dirty="0"/>
          </a:p>
        </p:txBody>
      </p:sp>
      <p:pic>
        <p:nvPicPr>
          <p:cNvPr id="1026" name="Picture 2" descr="Image result for layer of the epidermi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191000" y="1524000"/>
            <a:ext cx="4756356"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257800" y="4949072"/>
            <a:ext cx="3548468" cy="461665"/>
          </a:xfrm>
          <a:prstGeom prst="rect">
            <a:avLst/>
          </a:prstGeom>
          <a:noFill/>
        </p:spPr>
        <p:txBody>
          <a:bodyPr wrap="square" rtlCol="0">
            <a:spAutoFit/>
          </a:bodyPr>
          <a:lstStyle/>
          <a:p>
            <a:r>
              <a:rPr lang="en-US" sz="2400" dirty="0" smtClean="0"/>
              <a:t>Layers of the epidermis</a:t>
            </a:r>
            <a:endParaRPr lang="en-US" sz="2400" dirty="0"/>
          </a:p>
        </p:txBody>
      </p:sp>
    </p:spTree>
    <p:extLst>
      <p:ext uri="{BB962C8B-B14F-4D97-AF65-F5344CB8AC3E}">
        <p14:creationId xmlns:p14="http://schemas.microsoft.com/office/powerpoint/2010/main" val="1587246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242048" cy="701040"/>
          </a:xfrm>
        </p:spPr>
        <p:txBody>
          <a:bodyPr/>
          <a:lstStyle/>
          <a:p>
            <a:pPr algn="ctr"/>
            <a:r>
              <a:rPr lang="en-US" dirty="0" smtClean="0"/>
              <a:t>Stratum </a:t>
            </a:r>
            <a:r>
              <a:rPr lang="en-US" dirty="0" err="1" smtClean="0"/>
              <a:t>basale</a:t>
            </a:r>
            <a:endParaRPr lang="en-US" dirty="0"/>
          </a:p>
        </p:txBody>
      </p:sp>
      <p:sp>
        <p:nvSpPr>
          <p:cNvPr id="3" name="Content Placeholder 2"/>
          <p:cNvSpPr>
            <a:spLocks noGrp="1"/>
          </p:cNvSpPr>
          <p:nvPr>
            <p:ph sz="half" idx="1"/>
          </p:nvPr>
        </p:nvSpPr>
        <p:spPr>
          <a:xfrm>
            <a:off x="231742" y="1461155"/>
            <a:ext cx="4267200" cy="3108960"/>
          </a:xfrm>
        </p:spPr>
        <p:txBody>
          <a:bodyPr>
            <a:normAutofit/>
          </a:bodyPr>
          <a:lstStyle/>
          <a:p>
            <a:r>
              <a:rPr lang="en-US" dirty="0" smtClean="0"/>
              <a:t>Go through ________</a:t>
            </a:r>
          </a:p>
          <a:p>
            <a:r>
              <a:rPr lang="en-US" dirty="0" smtClean="0"/>
              <a:t>Replace cells in __________________</a:t>
            </a:r>
          </a:p>
          <a:p>
            <a:r>
              <a:rPr lang="en-US" dirty="0"/>
              <a:t>C</a:t>
            </a:r>
            <a:r>
              <a:rPr lang="en-US" dirty="0" smtClean="0"/>
              <a:t>ells ______ as they are pushed towards the ________</a:t>
            </a:r>
          </a:p>
          <a:p>
            <a:endParaRPr lang="en-US" dirty="0"/>
          </a:p>
        </p:txBody>
      </p:sp>
      <p:pic>
        <p:nvPicPr>
          <p:cNvPr id="2050" name="Picture 2" descr="Image result for stratum basal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19600" y="1461155"/>
            <a:ext cx="4586057" cy="32530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595532" y="4714171"/>
            <a:ext cx="3548468" cy="461665"/>
          </a:xfrm>
          <a:prstGeom prst="rect">
            <a:avLst/>
          </a:prstGeom>
          <a:noFill/>
        </p:spPr>
        <p:txBody>
          <a:bodyPr wrap="square" rtlCol="0">
            <a:spAutoFit/>
          </a:bodyPr>
          <a:lstStyle/>
          <a:p>
            <a:r>
              <a:rPr lang="en-US" sz="2400" dirty="0" smtClean="0"/>
              <a:t>Cells die and flatten</a:t>
            </a:r>
            <a:endParaRPr lang="en-US" sz="2400" dirty="0"/>
          </a:p>
        </p:txBody>
      </p:sp>
      <p:sp>
        <p:nvSpPr>
          <p:cNvPr id="8" name="TextBox 7"/>
          <p:cNvSpPr txBox="1"/>
          <p:nvPr/>
        </p:nvSpPr>
        <p:spPr>
          <a:xfrm>
            <a:off x="2411608" y="1466654"/>
            <a:ext cx="1869649" cy="523220"/>
          </a:xfrm>
          <a:prstGeom prst="rect">
            <a:avLst/>
          </a:prstGeom>
          <a:noFill/>
        </p:spPr>
        <p:txBody>
          <a:bodyPr wrap="square" rtlCol="0">
            <a:spAutoFit/>
          </a:bodyPr>
          <a:lstStyle/>
          <a:p>
            <a:r>
              <a:rPr lang="en-US" sz="2800" dirty="0" smtClean="0"/>
              <a:t>mitosis  </a:t>
            </a:r>
            <a:endParaRPr lang="en-US" sz="2800" dirty="0"/>
          </a:p>
        </p:txBody>
      </p:sp>
      <p:sp>
        <p:nvSpPr>
          <p:cNvPr id="9" name="TextBox 8"/>
          <p:cNvSpPr txBox="1"/>
          <p:nvPr/>
        </p:nvSpPr>
        <p:spPr>
          <a:xfrm>
            <a:off x="747337" y="2362200"/>
            <a:ext cx="3066936" cy="523220"/>
          </a:xfrm>
          <a:prstGeom prst="rect">
            <a:avLst/>
          </a:prstGeom>
          <a:noFill/>
        </p:spPr>
        <p:txBody>
          <a:bodyPr wrap="square" rtlCol="0">
            <a:spAutoFit/>
          </a:bodyPr>
          <a:lstStyle/>
          <a:p>
            <a:r>
              <a:rPr lang="en-US" sz="2800" dirty="0"/>
              <a:t>s</a:t>
            </a:r>
            <a:r>
              <a:rPr lang="en-US" sz="2800" dirty="0" smtClean="0"/>
              <a:t>uperficial layers  </a:t>
            </a:r>
            <a:endParaRPr lang="en-US" sz="2800" dirty="0"/>
          </a:p>
        </p:txBody>
      </p:sp>
      <p:sp>
        <p:nvSpPr>
          <p:cNvPr id="10" name="TextBox 9"/>
          <p:cNvSpPr txBox="1"/>
          <p:nvPr/>
        </p:nvSpPr>
        <p:spPr>
          <a:xfrm>
            <a:off x="1600200" y="2839684"/>
            <a:ext cx="899474" cy="523220"/>
          </a:xfrm>
          <a:prstGeom prst="rect">
            <a:avLst/>
          </a:prstGeom>
          <a:noFill/>
        </p:spPr>
        <p:txBody>
          <a:bodyPr wrap="square" rtlCol="0">
            <a:spAutoFit/>
          </a:bodyPr>
          <a:lstStyle/>
          <a:p>
            <a:r>
              <a:rPr lang="en-US" sz="2800" dirty="0" smtClean="0"/>
              <a:t>die  </a:t>
            </a:r>
            <a:endParaRPr lang="en-US" sz="2800" dirty="0"/>
          </a:p>
        </p:txBody>
      </p:sp>
      <p:sp>
        <p:nvSpPr>
          <p:cNvPr id="11" name="TextBox 10"/>
          <p:cNvSpPr txBox="1"/>
          <p:nvPr/>
        </p:nvSpPr>
        <p:spPr>
          <a:xfrm>
            <a:off x="541959" y="3735230"/>
            <a:ext cx="1869649" cy="523220"/>
          </a:xfrm>
          <a:prstGeom prst="rect">
            <a:avLst/>
          </a:prstGeom>
          <a:noFill/>
        </p:spPr>
        <p:txBody>
          <a:bodyPr wrap="square" rtlCol="0">
            <a:spAutoFit/>
          </a:bodyPr>
          <a:lstStyle/>
          <a:p>
            <a:r>
              <a:rPr lang="en-US" sz="2800" dirty="0" smtClean="0"/>
              <a:t>surface   </a:t>
            </a:r>
            <a:endParaRPr lang="en-US" sz="2800" dirty="0"/>
          </a:p>
        </p:txBody>
      </p:sp>
    </p:spTree>
    <p:extLst>
      <p:ext uri="{BB962C8B-B14F-4D97-AF65-F5344CB8AC3E}">
        <p14:creationId xmlns:p14="http://schemas.microsoft.com/office/powerpoint/2010/main" val="252284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7983</TotalTime>
  <Words>1546</Words>
  <Application>Microsoft Office PowerPoint</Application>
  <PresentationFormat>On-screen Show (4:3)</PresentationFormat>
  <Paragraphs>350</Paragraphs>
  <Slides>51</Slides>
  <Notes>12</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Calibri</vt:lpstr>
      <vt:lpstr>Trebuchet MS</vt:lpstr>
      <vt:lpstr>Wingdings</vt:lpstr>
      <vt:lpstr>Wingdings 2</vt:lpstr>
      <vt:lpstr>Opulent</vt:lpstr>
      <vt:lpstr>The Integumentary System</vt:lpstr>
      <vt:lpstr>Did you know  . . . .</vt:lpstr>
      <vt:lpstr>The integumentary system is made up of </vt:lpstr>
      <vt:lpstr>Functions of Skin</vt:lpstr>
      <vt:lpstr>Layers of skin</vt:lpstr>
      <vt:lpstr>Epidermis</vt:lpstr>
      <vt:lpstr>Keratinization</vt:lpstr>
      <vt:lpstr>Layers of the epidermis</vt:lpstr>
      <vt:lpstr>Stratum basale</vt:lpstr>
      <vt:lpstr>Stratum granulosum</vt:lpstr>
      <vt:lpstr>Stratum corneum</vt:lpstr>
      <vt:lpstr>Table Talk</vt:lpstr>
      <vt:lpstr>Number of skin layers</vt:lpstr>
      <vt:lpstr>Dermis and hypodermis</vt:lpstr>
      <vt:lpstr>Melanin</vt:lpstr>
      <vt:lpstr>Structures within the Dermis</vt:lpstr>
      <vt:lpstr>Which of these animals can get goose bumps?</vt:lpstr>
      <vt:lpstr>Hair</vt:lpstr>
      <vt:lpstr>Sweat glands</vt:lpstr>
      <vt:lpstr>Skin Color </vt:lpstr>
      <vt:lpstr>Cancer</vt:lpstr>
      <vt:lpstr>How Sunlight affects the skin</vt:lpstr>
      <vt:lpstr>Skin as an indicator</vt:lpstr>
      <vt:lpstr>PowerPoint Presentation</vt:lpstr>
      <vt:lpstr>Jaundice</vt:lpstr>
      <vt:lpstr>Treatment </vt:lpstr>
      <vt:lpstr>Table Talk</vt:lpstr>
      <vt:lpstr>Tattoos</vt:lpstr>
      <vt:lpstr>Facelift before and after</vt:lpstr>
      <vt:lpstr>Body Augmentation</vt:lpstr>
      <vt:lpstr>body augmentation</vt:lpstr>
      <vt:lpstr>Health Risks of Body Augmentation</vt:lpstr>
      <vt:lpstr>Health Risks of Body Augmentation</vt:lpstr>
      <vt:lpstr>Removal/repair</vt:lpstr>
      <vt:lpstr>Fact or Fiction</vt:lpstr>
      <vt:lpstr>Integumentary System disorders Poster</vt:lpstr>
      <vt:lpstr>Burns http://www.youtube.com/watch?v=CNQ_uW66LfU </vt:lpstr>
      <vt:lpstr>Types of burns</vt:lpstr>
      <vt:lpstr>PowerPoint Presentation</vt:lpstr>
      <vt:lpstr>Rule-of-Nines</vt:lpstr>
      <vt:lpstr>PowerPoint Presentation</vt:lpstr>
      <vt:lpstr>Treatment of burns</vt:lpstr>
      <vt:lpstr>Skin Graft</vt:lpstr>
      <vt:lpstr>PowerPoint Presentation</vt:lpstr>
      <vt:lpstr>Skin and water</vt:lpstr>
      <vt:lpstr>Case study #1</vt:lpstr>
      <vt:lpstr>Case Study #2</vt:lpstr>
      <vt:lpstr>Case Study #3</vt:lpstr>
      <vt:lpstr>Case Study #4</vt:lpstr>
      <vt:lpstr>Case Study #5</vt:lpstr>
      <vt:lpstr>On the inside: Burn center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Integumentary System</dc:title>
  <dc:creator>mrocha7997</dc:creator>
  <cp:lastModifiedBy>Michelle C. Rocha</cp:lastModifiedBy>
  <cp:revision>221</cp:revision>
  <dcterms:created xsi:type="dcterms:W3CDTF">2013-10-01T01:26:18Z</dcterms:created>
  <dcterms:modified xsi:type="dcterms:W3CDTF">2017-09-28T05:30:31Z</dcterms:modified>
</cp:coreProperties>
</file>